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sldIdLst>
    <p:sldId id="256" r:id="rId2"/>
    <p:sldId id="437" r:id="rId3"/>
    <p:sldId id="258" r:id="rId4"/>
    <p:sldId id="438" r:id="rId5"/>
    <p:sldId id="479" r:id="rId6"/>
    <p:sldId id="480" r:id="rId7"/>
    <p:sldId id="482" r:id="rId8"/>
    <p:sldId id="512" r:id="rId9"/>
    <p:sldId id="483" r:id="rId10"/>
    <p:sldId id="511" r:id="rId11"/>
    <p:sldId id="485" r:id="rId12"/>
    <p:sldId id="514" r:id="rId13"/>
    <p:sldId id="513" r:id="rId14"/>
    <p:sldId id="489" r:id="rId15"/>
    <p:sldId id="515" r:id="rId16"/>
    <p:sldId id="525" r:id="rId17"/>
    <p:sldId id="517" r:id="rId18"/>
    <p:sldId id="518" r:id="rId19"/>
    <p:sldId id="491" r:id="rId20"/>
    <p:sldId id="492" r:id="rId21"/>
    <p:sldId id="493" r:id="rId22"/>
    <p:sldId id="494" r:id="rId23"/>
    <p:sldId id="495" r:id="rId24"/>
    <p:sldId id="496" r:id="rId25"/>
    <p:sldId id="497" r:id="rId26"/>
    <p:sldId id="499" r:id="rId27"/>
    <p:sldId id="500" r:id="rId28"/>
    <p:sldId id="519" r:id="rId29"/>
    <p:sldId id="520" r:id="rId30"/>
    <p:sldId id="521" r:id="rId31"/>
    <p:sldId id="522" r:id="rId32"/>
    <p:sldId id="523" r:id="rId33"/>
    <p:sldId id="524" r:id="rId34"/>
    <p:sldId id="477" r:id="rId35"/>
  </p:sldIdLst>
  <p:sldSz cx="12192000" cy="6858000"/>
  <p:notesSz cx="7104063" cy="10234613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24">
          <p15:clr>
            <a:srgbClr val="A4A3A4"/>
          </p15:clr>
        </p15:guide>
        <p15:guide id="2" pos="379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4081"/>
    <a:srgbClr val="FFB10D"/>
    <a:srgbClr val="FFC000"/>
    <a:srgbClr val="586875"/>
    <a:srgbClr val="1F4E79"/>
    <a:srgbClr val="0E544C"/>
    <a:srgbClr val="FFB521"/>
    <a:srgbClr val="0E52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997" autoAdjust="0"/>
    <p:restoredTop sz="96404" autoAdjust="0"/>
  </p:normalViewPr>
  <p:slideViewPr>
    <p:cSldViewPr snapToGrid="0">
      <p:cViewPr varScale="1">
        <p:scale>
          <a:sx n="82" d="100"/>
          <a:sy n="82" d="100"/>
        </p:scale>
        <p:origin x="77" y="96"/>
      </p:cViewPr>
      <p:guideLst>
        <p:guide orient="horz" pos="2024"/>
        <p:guide pos="379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-15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EC192E-D87F-4169-B530-3FE8FC361D1F}" type="datetimeFigureOut">
              <a:rPr lang="zh-CN" altLang="en-US" smtClean="0"/>
              <a:t>2023/3/22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F60AA-AB61-4DBA-B702-904AE358B1E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F60AA-AB61-4DBA-B702-904AE358B1E6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F60AA-AB61-4DBA-B702-904AE358B1E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2020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F60AA-AB61-4DBA-B702-904AE358B1E6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F60AA-AB61-4DBA-B702-904AE358B1E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5987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F60AA-AB61-4DBA-B702-904AE358B1E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5967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F60AA-AB61-4DBA-B702-904AE358B1E6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F60AA-AB61-4DBA-B702-904AE358B1E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0011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F60AA-AB61-4DBA-B702-904AE358B1E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9273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F60AA-AB61-4DBA-B702-904AE358B1E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1121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F60AA-AB61-4DBA-B702-904AE358B1E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4323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F60AA-AB61-4DBA-B702-904AE358B1E6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F60AA-AB61-4DBA-B702-904AE358B1E6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F60AA-AB61-4DBA-B702-904AE358B1E6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F60AA-AB61-4DBA-B702-904AE358B1E6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F60AA-AB61-4DBA-B702-904AE358B1E6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F60AA-AB61-4DBA-B702-904AE358B1E6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F60AA-AB61-4DBA-B702-904AE358B1E6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F60AA-AB61-4DBA-B702-904AE358B1E6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F60AA-AB61-4DBA-B702-904AE358B1E6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F60AA-AB61-4DBA-B702-904AE358B1E6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F60AA-AB61-4DBA-B702-904AE358B1E6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30295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F60AA-AB61-4DBA-B702-904AE358B1E6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2958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F60AA-AB61-4DBA-B702-904AE358B1E6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F60AA-AB61-4DBA-B702-904AE358B1E6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74039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F60AA-AB61-4DBA-B702-904AE358B1E6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29838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F60AA-AB61-4DBA-B702-904AE358B1E6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77179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F60AA-AB61-4DBA-B702-904AE358B1E6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6558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F60AA-AB61-4DBA-B702-904AE358B1E6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F60AA-AB61-4DBA-B702-904AE358B1E6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F60AA-AB61-4DBA-B702-904AE358B1E6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F60AA-AB61-4DBA-B702-904AE358B1E6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F60AA-AB61-4DBA-B702-904AE358B1E6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F60AA-AB61-4DBA-B702-904AE358B1E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7302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F60AA-AB61-4DBA-B702-904AE358B1E6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2023/3/22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2023/3/22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2023/3/22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2023/3/22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2023/3/22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635" y="1481435"/>
            <a:ext cx="12191365" cy="4012469"/>
            <a:chOff x="635" y="1481435"/>
            <a:chExt cx="12191365" cy="4012469"/>
          </a:xfrm>
        </p:grpSpPr>
        <p:grpSp>
          <p:nvGrpSpPr>
            <p:cNvPr id="17" name="组合 16"/>
            <p:cNvGrpSpPr/>
            <p:nvPr/>
          </p:nvGrpSpPr>
          <p:grpSpPr>
            <a:xfrm>
              <a:off x="719773" y="1481435"/>
              <a:ext cx="11093767" cy="4012469"/>
              <a:chOff x="-725202" y="1922145"/>
              <a:chExt cx="14510088" cy="5732388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artisticPhotocopy detail="2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-725202" y="4340971"/>
                <a:ext cx="5385738" cy="2980919"/>
              </a:xfrm>
              <a:prstGeom prst="rect">
                <a:avLst/>
              </a:prstGeom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10000" b="90000" l="8222" r="94111">
                            <a14:foregroundMark x1="18778" y1="74667" x2="81667" y2="61167"/>
                            <a14:foregroundMark x1="17000" y1="71167" x2="83333" y2="56333"/>
                            <a14:foregroundMark x1="38111" y1="48000" x2="63111" y2="29833"/>
                            <a14:foregroundMark x1="70333" y1="21333" x2="69556" y2="26000"/>
                            <a14:foregroundMark x1="70000" y1="20167" x2="70333" y2="21833"/>
                            <a14:foregroundMark x1="45111" y1="34333" x2="44778" y2="37000"/>
                            <a14:foregroundMark x1="28333" y1="56667" x2="37444" y2="54667"/>
                            <a14:foregroundMark x1="76333" y1="39833" x2="86444" y2="38333"/>
                            <a14:foregroundMark x1="82444" y1="49333" x2="87667" y2="49167"/>
                            <a14:foregroundMark x1="87778" y1="48000" x2="88222" y2="48333"/>
                            <a14:foregroundMark x1="88000" y1="49167" x2="89000" y2="47667"/>
                            <a14:foregroundMark x1="88444" y1="54833" x2="87556" y2="53667"/>
                            <a14:foregroundMark x1="87111" y1="59667" x2="90778" y2="54167"/>
                            <a14:foregroundMark x1="30222" y1="86333" x2="69556" y2="79167"/>
                            <a14:foregroundMark x1="62667" y1="86000" x2="78333" y2="75833"/>
                            <a14:foregroundMark x1="79778" y1="74667" x2="79778" y2="74333"/>
                            <a14:foregroundMark x1="81000" y1="73833" x2="92000" y2="61833"/>
                            <a14:foregroundMark x1="15556" y1="74000" x2="13444" y2="79167"/>
                            <a14:foregroundMark x1="14667" y1="72333" x2="11667" y2="74000"/>
                            <a14:foregroundMark x1="16667" y1="85333" x2="10778" y2="82833"/>
                            <a14:foregroundMark x1="13111" y1="85667" x2="8333" y2="83667"/>
                            <a14:foregroundMark x1="66222" y1="85667" x2="89000" y2="71167"/>
                            <a14:foregroundMark x1="89333" y1="69333" x2="87556" y2="83667"/>
                            <a14:foregroundMark x1="69000" y1="86000" x2="89111" y2="86167"/>
                            <a14:foregroundMark x1="90444" y1="68167" x2="90111" y2="86000"/>
                            <a14:foregroundMark x1="91444" y1="62667" x2="91556" y2="85833"/>
                            <a14:foregroundMark x1="9000" y1="87333" x2="91111" y2="86167"/>
                            <a14:foregroundMark x1="9667" y1="89000" x2="90667" y2="88167"/>
                            <a14:foregroundMark x1="94111" y1="56167" x2="92000" y2="87667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889" t="17600"/>
              <a:stretch>
                <a:fillRect/>
              </a:stretch>
            </p:blipFill>
            <p:spPr>
              <a:xfrm>
                <a:off x="4068581" y="1922145"/>
                <a:ext cx="9716305" cy="5732388"/>
              </a:xfrm>
              <a:prstGeom prst="rect">
                <a:avLst/>
              </a:prstGeom>
            </p:spPr>
          </p:pic>
        </p:grpSp>
        <p:sp>
          <p:nvSpPr>
            <p:cNvPr id="4" name="矩形 3"/>
            <p:cNvSpPr/>
            <p:nvPr/>
          </p:nvSpPr>
          <p:spPr>
            <a:xfrm>
              <a:off x="635" y="1497965"/>
              <a:ext cx="12191365" cy="3862070"/>
            </a:xfrm>
            <a:prstGeom prst="rect">
              <a:avLst/>
            </a:prstGeom>
            <a:solidFill>
              <a:srgbClr val="0D4081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378460" y="1790701"/>
              <a:ext cx="11513395" cy="3276599"/>
            </a:xfrm>
            <a:prstGeom prst="rect">
              <a:avLst/>
            </a:prstGeom>
            <a:noFill/>
            <a:ln w="44450">
              <a:solidFill>
                <a:schemeClr val="bg1">
                  <a:alpha val="3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Rectangle 3"/>
          <p:cNvSpPr txBox="1">
            <a:spLocks noChangeArrowheads="1"/>
          </p:cNvSpPr>
          <p:nvPr/>
        </p:nvSpPr>
        <p:spPr bwMode="auto">
          <a:xfrm>
            <a:off x="2125886" y="2588657"/>
            <a:ext cx="7958642" cy="1484831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altLang="zh-CN" sz="3200" dirty="0"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2023</a:t>
            </a:r>
            <a:r>
              <a:rPr lang="zh-CN" altLang="en-US" sz="3200" dirty="0"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年江苏省高等学校教师岗前培训工作学校管理员系统培训</a:t>
            </a:r>
          </a:p>
        </p:txBody>
      </p:sp>
      <p:grpSp>
        <p:nvGrpSpPr>
          <p:cNvPr id="10" name="Group 98"/>
          <p:cNvGrpSpPr/>
          <p:nvPr/>
        </p:nvGrpSpPr>
        <p:grpSpPr>
          <a:xfrm>
            <a:off x="8623115" y="5536767"/>
            <a:ext cx="499745" cy="499745"/>
            <a:chOff x="8654872" y="5386160"/>
            <a:chExt cx="581330" cy="581331"/>
          </a:xfrm>
        </p:grpSpPr>
        <p:sp>
          <p:nvSpPr>
            <p:cNvPr id="11" name="Teardrop 99"/>
            <p:cNvSpPr/>
            <p:nvPr/>
          </p:nvSpPr>
          <p:spPr>
            <a:xfrm rot="8100000">
              <a:off x="8654872" y="5386160"/>
              <a:ext cx="581330" cy="581331"/>
            </a:xfrm>
            <a:prstGeom prst="teardrop">
              <a:avLst/>
            </a:prstGeom>
            <a:solidFill>
              <a:srgbClr val="0D4081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15587D"/>
                  </a:gs>
                </a:gsLst>
                <a:lin ang="189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Freeform 100"/>
            <p:cNvSpPr>
              <a:spLocks noEditPoints="1"/>
            </p:cNvSpPr>
            <p:nvPr/>
          </p:nvSpPr>
          <p:spPr bwMode="auto">
            <a:xfrm>
              <a:off x="8774459" y="5580030"/>
              <a:ext cx="342156" cy="284123"/>
            </a:xfrm>
            <a:custGeom>
              <a:avLst/>
              <a:gdLst>
                <a:gd name="T0" fmla="*/ 1518 w 1697"/>
                <a:gd name="T1" fmla="*/ 799 h 1410"/>
                <a:gd name="T2" fmla="*/ 1542 w 1697"/>
                <a:gd name="T3" fmla="*/ 977 h 1410"/>
                <a:gd name="T4" fmla="*/ 1484 w 1697"/>
                <a:gd name="T5" fmla="*/ 1112 h 1410"/>
                <a:gd name="T6" fmla="*/ 1351 w 1697"/>
                <a:gd name="T7" fmla="*/ 1201 h 1410"/>
                <a:gd name="T8" fmla="*/ 1274 w 1697"/>
                <a:gd name="T9" fmla="*/ 1303 h 1410"/>
                <a:gd name="T10" fmla="*/ 1161 w 1697"/>
                <a:gd name="T11" fmla="*/ 1368 h 1410"/>
                <a:gd name="T12" fmla="*/ 989 w 1697"/>
                <a:gd name="T13" fmla="*/ 1395 h 1410"/>
                <a:gd name="T14" fmla="*/ 1036 w 1697"/>
                <a:gd name="T15" fmla="*/ 1323 h 1410"/>
                <a:gd name="T16" fmla="*/ 1110 w 1697"/>
                <a:gd name="T17" fmla="*/ 1295 h 1410"/>
                <a:gd name="T18" fmla="*/ 989 w 1697"/>
                <a:gd name="T19" fmla="*/ 1124 h 1410"/>
                <a:gd name="T20" fmla="*/ 1172 w 1697"/>
                <a:gd name="T21" fmla="*/ 1205 h 1410"/>
                <a:gd name="T22" fmla="*/ 1261 w 1697"/>
                <a:gd name="T23" fmla="*/ 1210 h 1410"/>
                <a:gd name="T24" fmla="*/ 1114 w 1697"/>
                <a:gd name="T25" fmla="*/ 1045 h 1410"/>
                <a:gd name="T26" fmla="*/ 1133 w 1697"/>
                <a:gd name="T27" fmla="*/ 978 h 1410"/>
                <a:gd name="T28" fmla="*/ 1342 w 1697"/>
                <a:gd name="T29" fmla="*/ 1115 h 1410"/>
                <a:gd name="T30" fmla="*/ 1400 w 1697"/>
                <a:gd name="T31" fmla="*/ 1056 h 1410"/>
                <a:gd name="T32" fmla="*/ 1200 w 1697"/>
                <a:gd name="T33" fmla="*/ 859 h 1410"/>
                <a:gd name="T34" fmla="*/ 1267 w 1697"/>
                <a:gd name="T35" fmla="*/ 836 h 1410"/>
                <a:gd name="T36" fmla="*/ 1474 w 1697"/>
                <a:gd name="T37" fmla="*/ 927 h 1410"/>
                <a:gd name="T38" fmla="*/ 1008 w 1697"/>
                <a:gd name="T39" fmla="*/ 444 h 1410"/>
                <a:gd name="T40" fmla="*/ 1079 w 1697"/>
                <a:gd name="T41" fmla="*/ 421 h 1410"/>
                <a:gd name="T42" fmla="*/ 142 w 1697"/>
                <a:gd name="T43" fmla="*/ 648 h 1410"/>
                <a:gd name="T44" fmla="*/ 0 w 1697"/>
                <a:gd name="T45" fmla="*/ 376 h 1410"/>
                <a:gd name="T46" fmla="*/ 256 w 1697"/>
                <a:gd name="T47" fmla="*/ 47 h 1410"/>
                <a:gd name="T48" fmla="*/ 383 w 1697"/>
                <a:gd name="T49" fmla="*/ 3 h 1410"/>
                <a:gd name="T50" fmla="*/ 534 w 1697"/>
                <a:gd name="T51" fmla="*/ 88 h 1410"/>
                <a:gd name="T52" fmla="*/ 775 w 1697"/>
                <a:gd name="T53" fmla="*/ 60 h 1410"/>
                <a:gd name="T54" fmla="*/ 499 w 1697"/>
                <a:gd name="T55" fmla="*/ 165 h 1410"/>
                <a:gd name="T56" fmla="*/ 344 w 1697"/>
                <a:gd name="T57" fmla="*/ 88 h 1410"/>
                <a:gd name="T58" fmla="*/ 88 w 1697"/>
                <a:gd name="T59" fmla="*/ 395 h 1410"/>
                <a:gd name="T60" fmla="*/ 211 w 1697"/>
                <a:gd name="T61" fmla="*/ 543 h 1410"/>
                <a:gd name="T62" fmla="*/ 220 w 1697"/>
                <a:gd name="T63" fmla="*/ 739 h 1410"/>
                <a:gd name="T64" fmla="*/ 794 w 1697"/>
                <a:gd name="T65" fmla="*/ 1165 h 1410"/>
                <a:gd name="T66" fmla="*/ 755 w 1697"/>
                <a:gd name="T67" fmla="*/ 1142 h 1410"/>
                <a:gd name="T68" fmla="*/ 673 w 1697"/>
                <a:gd name="T69" fmla="*/ 1045 h 1410"/>
                <a:gd name="T70" fmla="*/ 581 w 1697"/>
                <a:gd name="T71" fmla="*/ 1049 h 1410"/>
                <a:gd name="T72" fmla="*/ 546 w 1697"/>
                <a:gd name="T73" fmla="*/ 948 h 1410"/>
                <a:gd name="T74" fmla="*/ 436 w 1697"/>
                <a:gd name="T75" fmla="*/ 926 h 1410"/>
                <a:gd name="T76" fmla="*/ 418 w 1697"/>
                <a:gd name="T77" fmla="*/ 806 h 1410"/>
                <a:gd name="T78" fmla="*/ 288 w 1697"/>
                <a:gd name="T79" fmla="*/ 778 h 1410"/>
                <a:gd name="T80" fmla="*/ 198 w 1697"/>
                <a:gd name="T81" fmla="*/ 898 h 1410"/>
                <a:gd name="T82" fmla="*/ 256 w 1697"/>
                <a:gd name="T83" fmla="*/ 1006 h 1410"/>
                <a:gd name="T84" fmla="*/ 339 w 1697"/>
                <a:gd name="T85" fmla="*/ 1022 h 1410"/>
                <a:gd name="T86" fmla="*/ 353 w 1697"/>
                <a:gd name="T87" fmla="*/ 1173 h 1410"/>
                <a:gd name="T88" fmla="*/ 502 w 1697"/>
                <a:gd name="T89" fmla="*/ 1166 h 1410"/>
                <a:gd name="T90" fmla="*/ 529 w 1697"/>
                <a:gd name="T91" fmla="*/ 1245 h 1410"/>
                <a:gd name="T92" fmla="*/ 676 w 1697"/>
                <a:gd name="T93" fmla="*/ 1273 h 1410"/>
                <a:gd name="T94" fmla="*/ 706 w 1697"/>
                <a:gd name="T95" fmla="*/ 1305 h 1410"/>
                <a:gd name="T96" fmla="*/ 798 w 1697"/>
                <a:gd name="T97" fmla="*/ 1384 h 1410"/>
                <a:gd name="T98" fmla="*/ 912 w 1697"/>
                <a:gd name="T99" fmla="*/ 1321 h 1410"/>
                <a:gd name="T100" fmla="*/ 889 w 1697"/>
                <a:gd name="T101" fmla="*/ 1187 h 1410"/>
                <a:gd name="T102" fmla="*/ 1528 w 1697"/>
                <a:gd name="T103" fmla="*/ 653 h 1410"/>
                <a:gd name="T104" fmla="*/ 1609 w 1697"/>
                <a:gd name="T105" fmla="*/ 462 h 1410"/>
                <a:gd name="T106" fmla="*/ 1669 w 1697"/>
                <a:gd name="T107" fmla="*/ 255 h 1410"/>
                <a:gd name="T108" fmla="*/ 1275 w 1697"/>
                <a:gd name="T109" fmla="*/ 61 h 1410"/>
                <a:gd name="T110" fmla="*/ 1012 w 1697"/>
                <a:gd name="T111" fmla="*/ 63 h 1410"/>
                <a:gd name="T112" fmla="*/ 492 w 1697"/>
                <a:gd name="T113" fmla="*/ 365 h 1410"/>
                <a:gd name="T114" fmla="*/ 529 w 1697"/>
                <a:gd name="T115" fmla="*/ 499 h 1410"/>
                <a:gd name="T116" fmla="*/ 899 w 1697"/>
                <a:gd name="T117" fmla="*/ 328 h 1410"/>
                <a:gd name="T118" fmla="*/ 1052 w 1697"/>
                <a:gd name="T119" fmla="*/ 355 h 1410"/>
                <a:gd name="T120" fmla="*/ 1177 w 1697"/>
                <a:gd name="T121" fmla="*/ 377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97" h="1410">
                  <a:moveTo>
                    <a:pt x="1105" y="420"/>
                  </a:moveTo>
                  <a:lnTo>
                    <a:pt x="1105" y="420"/>
                  </a:lnTo>
                  <a:lnTo>
                    <a:pt x="1258" y="558"/>
                  </a:lnTo>
                  <a:lnTo>
                    <a:pt x="1333" y="627"/>
                  </a:lnTo>
                  <a:lnTo>
                    <a:pt x="1409" y="699"/>
                  </a:lnTo>
                  <a:lnTo>
                    <a:pt x="1409" y="699"/>
                  </a:lnTo>
                  <a:lnTo>
                    <a:pt x="1419" y="706"/>
                  </a:lnTo>
                  <a:lnTo>
                    <a:pt x="1430" y="715"/>
                  </a:lnTo>
                  <a:lnTo>
                    <a:pt x="1486" y="766"/>
                  </a:lnTo>
                  <a:lnTo>
                    <a:pt x="1518" y="799"/>
                  </a:lnTo>
                  <a:lnTo>
                    <a:pt x="1518" y="799"/>
                  </a:lnTo>
                  <a:lnTo>
                    <a:pt x="1532" y="815"/>
                  </a:lnTo>
                  <a:lnTo>
                    <a:pt x="1542" y="831"/>
                  </a:lnTo>
                  <a:lnTo>
                    <a:pt x="1551" y="847"/>
                  </a:lnTo>
                  <a:lnTo>
                    <a:pt x="1556" y="864"/>
                  </a:lnTo>
                  <a:lnTo>
                    <a:pt x="1562" y="880"/>
                  </a:lnTo>
                  <a:lnTo>
                    <a:pt x="1562" y="898"/>
                  </a:lnTo>
                  <a:lnTo>
                    <a:pt x="1562" y="913"/>
                  </a:lnTo>
                  <a:lnTo>
                    <a:pt x="1560" y="931"/>
                  </a:lnTo>
                  <a:lnTo>
                    <a:pt x="1556" y="947"/>
                  </a:lnTo>
                  <a:lnTo>
                    <a:pt x="1549" y="963"/>
                  </a:lnTo>
                  <a:lnTo>
                    <a:pt x="1542" y="977"/>
                  </a:lnTo>
                  <a:lnTo>
                    <a:pt x="1534" y="991"/>
                  </a:lnTo>
                  <a:lnTo>
                    <a:pt x="1521" y="1003"/>
                  </a:lnTo>
                  <a:lnTo>
                    <a:pt x="1509" y="1013"/>
                  </a:lnTo>
                  <a:lnTo>
                    <a:pt x="1497" y="1022"/>
                  </a:lnTo>
                  <a:lnTo>
                    <a:pt x="1481" y="1029"/>
                  </a:lnTo>
                  <a:lnTo>
                    <a:pt x="1481" y="1029"/>
                  </a:lnTo>
                  <a:lnTo>
                    <a:pt x="1486" y="1047"/>
                  </a:lnTo>
                  <a:lnTo>
                    <a:pt x="1490" y="1064"/>
                  </a:lnTo>
                  <a:lnTo>
                    <a:pt x="1490" y="1080"/>
                  </a:lnTo>
                  <a:lnTo>
                    <a:pt x="1488" y="1096"/>
                  </a:lnTo>
                  <a:lnTo>
                    <a:pt x="1484" y="1112"/>
                  </a:lnTo>
                  <a:lnTo>
                    <a:pt x="1479" y="1126"/>
                  </a:lnTo>
                  <a:lnTo>
                    <a:pt x="1472" y="1140"/>
                  </a:lnTo>
                  <a:lnTo>
                    <a:pt x="1463" y="1152"/>
                  </a:lnTo>
                  <a:lnTo>
                    <a:pt x="1453" y="1163"/>
                  </a:lnTo>
                  <a:lnTo>
                    <a:pt x="1442" y="1173"/>
                  </a:lnTo>
                  <a:lnTo>
                    <a:pt x="1428" y="1182"/>
                  </a:lnTo>
                  <a:lnTo>
                    <a:pt x="1414" y="1191"/>
                  </a:lnTo>
                  <a:lnTo>
                    <a:pt x="1400" y="1196"/>
                  </a:lnTo>
                  <a:lnTo>
                    <a:pt x="1384" y="1200"/>
                  </a:lnTo>
                  <a:lnTo>
                    <a:pt x="1368" y="1201"/>
                  </a:lnTo>
                  <a:lnTo>
                    <a:pt x="1351" y="1201"/>
                  </a:lnTo>
                  <a:lnTo>
                    <a:pt x="1351" y="1201"/>
                  </a:lnTo>
                  <a:lnTo>
                    <a:pt x="1349" y="1215"/>
                  </a:lnTo>
                  <a:lnTo>
                    <a:pt x="1346" y="1230"/>
                  </a:lnTo>
                  <a:lnTo>
                    <a:pt x="1340" y="1242"/>
                  </a:lnTo>
                  <a:lnTo>
                    <a:pt x="1333" y="1254"/>
                  </a:lnTo>
                  <a:lnTo>
                    <a:pt x="1326" y="1265"/>
                  </a:lnTo>
                  <a:lnTo>
                    <a:pt x="1318" y="1273"/>
                  </a:lnTo>
                  <a:lnTo>
                    <a:pt x="1307" y="1284"/>
                  </a:lnTo>
                  <a:lnTo>
                    <a:pt x="1296" y="1291"/>
                  </a:lnTo>
                  <a:lnTo>
                    <a:pt x="1286" y="1298"/>
                  </a:lnTo>
                  <a:lnTo>
                    <a:pt x="1274" y="1303"/>
                  </a:lnTo>
                  <a:lnTo>
                    <a:pt x="1261" y="1309"/>
                  </a:lnTo>
                  <a:lnTo>
                    <a:pt x="1249" y="1312"/>
                  </a:lnTo>
                  <a:lnTo>
                    <a:pt x="1235" y="1314"/>
                  </a:lnTo>
                  <a:lnTo>
                    <a:pt x="1221" y="1314"/>
                  </a:lnTo>
                  <a:lnTo>
                    <a:pt x="1207" y="1312"/>
                  </a:lnTo>
                  <a:lnTo>
                    <a:pt x="1193" y="1310"/>
                  </a:lnTo>
                  <a:lnTo>
                    <a:pt x="1193" y="1310"/>
                  </a:lnTo>
                  <a:lnTo>
                    <a:pt x="1188" y="1326"/>
                  </a:lnTo>
                  <a:lnTo>
                    <a:pt x="1180" y="1342"/>
                  </a:lnTo>
                  <a:lnTo>
                    <a:pt x="1172" y="1356"/>
                  </a:lnTo>
                  <a:lnTo>
                    <a:pt x="1161" y="1368"/>
                  </a:lnTo>
                  <a:lnTo>
                    <a:pt x="1149" y="1381"/>
                  </a:lnTo>
                  <a:lnTo>
                    <a:pt x="1137" y="1389"/>
                  </a:lnTo>
                  <a:lnTo>
                    <a:pt x="1123" y="1396"/>
                  </a:lnTo>
                  <a:lnTo>
                    <a:pt x="1107" y="1403"/>
                  </a:lnTo>
                  <a:lnTo>
                    <a:pt x="1091" y="1407"/>
                  </a:lnTo>
                  <a:lnTo>
                    <a:pt x="1075" y="1410"/>
                  </a:lnTo>
                  <a:lnTo>
                    <a:pt x="1058" y="1410"/>
                  </a:lnTo>
                  <a:lnTo>
                    <a:pt x="1040" y="1409"/>
                  </a:lnTo>
                  <a:lnTo>
                    <a:pt x="1022" y="1407"/>
                  </a:lnTo>
                  <a:lnTo>
                    <a:pt x="1005" y="1402"/>
                  </a:lnTo>
                  <a:lnTo>
                    <a:pt x="989" y="1395"/>
                  </a:lnTo>
                  <a:lnTo>
                    <a:pt x="971" y="1386"/>
                  </a:lnTo>
                  <a:lnTo>
                    <a:pt x="959" y="1377"/>
                  </a:lnTo>
                  <a:lnTo>
                    <a:pt x="959" y="1377"/>
                  </a:lnTo>
                  <a:lnTo>
                    <a:pt x="971" y="1360"/>
                  </a:lnTo>
                  <a:lnTo>
                    <a:pt x="980" y="1340"/>
                  </a:lnTo>
                  <a:lnTo>
                    <a:pt x="987" y="1321"/>
                  </a:lnTo>
                  <a:lnTo>
                    <a:pt x="993" y="1300"/>
                  </a:lnTo>
                  <a:lnTo>
                    <a:pt x="993" y="1300"/>
                  </a:lnTo>
                  <a:lnTo>
                    <a:pt x="1010" y="1310"/>
                  </a:lnTo>
                  <a:lnTo>
                    <a:pt x="1028" y="1319"/>
                  </a:lnTo>
                  <a:lnTo>
                    <a:pt x="1036" y="1323"/>
                  </a:lnTo>
                  <a:lnTo>
                    <a:pt x="1045" y="1324"/>
                  </a:lnTo>
                  <a:lnTo>
                    <a:pt x="1054" y="1326"/>
                  </a:lnTo>
                  <a:lnTo>
                    <a:pt x="1065" y="1326"/>
                  </a:lnTo>
                  <a:lnTo>
                    <a:pt x="1065" y="1326"/>
                  </a:lnTo>
                  <a:lnTo>
                    <a:pt x="1080" y="1323"/>
                  </a:lnTo>
                  <a:lnTo>
                    <a:pt x="1093" y="1317"/>
                  </a:lnTo>
                  <a:lnTo>
                    <a:pt x="1098" y="1312"/>
                  </a:lnTo>
                  <a:lnTo>
                    <a:pt x="1103" y="1307"/>
                  </a:lnTo>
                  <a:lnTo>
                    <a:pt x="1107" y="1302"/>
                  </a:lnTo>
                  <a:lnTo>
                    <a:pt x="1110" y="1295"/>
                  </a:lnTo>
                  <a:lnTo>
                    <a:pt x="1110" y="1295"/>
                  </a:lnTo>
                  <a:lnTo>
                    <a:pt x="1112" y="1280"/>
                  </a:lnTo>
                  <a:lnTo>
                    <a:pt x="1108" y="1263"/>
                  </a:lnTo>
                  <a:lnTo>
                    <a:pt x="1000" y="1175"/>
                  </a:lnTo>
                  <a:lnTo>
                    <a:pt x="1000" y="1175"/>
                  </a:lnTo>
                  <a:lnTo>
                    <a:pt x="994" y="1170"/>
                  </a:lnTo>
                  <a:lnTo>
                    <a:pt x="989" y="1163"/>
                  </a:lnTo>
                  <a:lnTo>
                    <a:pt x="985" y="1156"/>
                  </a:lnTo>
                  <a:lnTo>
                    <a:pt x="984" y="1147"/>
                  </a:lnTo>
                  <a:lnTo>
                    <a:pt x="984" y="1140"/>
                  </a:lnTo>
                  <a:lnTo>
                    <a:pt x="985" y="1131"/>
                  </a:lnTo>
                  <a:lnTo>
                    <a:pt x="989" y="1124"/>
                  </a:lnTo>
                  <a:lnTo>
                    <a:pt x="993" y="1117"/>
                  </a:lnTo>
                  <a:lnTo>
                    <a:pt x="993" y="1117"/>
                  </a:lnTo>
                  <a:lnTo>
                    <a:pt x="1000" y="1110"/>
                  </a:lnTo>
                  <a:lnTo>
                    <a:pt x="1007" y="1107"/>
                  </a:lnTo>
                  <a:lnTo>
                    <a:pt x="1014" y="1103"/>
                  </a:lnTo>
                  <a:lnTo>
                    <a:pt x="1021" y="1101"/>
                  </a:lnTo>
                  <a:lnTo>
                    <a:pt x="1029" y="1101"/>
                  </a:lnTo>
                  <a:lnTo>
                    <a:pt x="1036" y="1103"/>
                  </a:lnTo>
                  <a:lnTo>
                    <a:pt x="1045" y="1105"/>
                  </a:lnTo>
                  <a:lnTo>
                    <a:pt x="1052" y="1110"/>
                  </a:lnTo>
                  <a:lnTo>
                    <a:pt x="1172" y="1205"/>
                  </a:lnTo>
                  <a:lnTo>
                    <a:pt x="1172" y="1205"/>
                  </a:lnTo>
                  <a:lnTo>
                    <a:pt x="1182" y="1214"/>
                  </a:lnTo>
                  <a:lnTo>
                    <a:pt x="1193" y="1221"/>
                  </a:lnTo>
                  <a:lnTo>
                    <a:pt x="1205" y="1226"/>
                  </a:lnTo>
                  <a:lnTo>
                    <a:pt x="1216" y="1228"/>
                  </a:lnTo>
                  <a:lnTo>
                    <a:pt x="1224" y="1230"/>
                  </a:lnTo>
                  <a:lnTo>
                    <a:pt x="1235" y="1228"/>
                  </a:lnTo>
                  <a:lnTo>
                    <a:pt x="1245" y="1224"/>
                  </a:lnTo>
                  <a:lnTo>
                    <a:pt x="1254" y="1219"/>
                  </a:lnTo>
                  <a:lnTo>
                    <a:pt x="1254" y="1219"/>
                  </a:lnTo>
                  <a:lnTo>
                    <a:pt x="1261" y="1210"/>
                  </a:lnTo>
                  <a:lnTo>
                    <a:pt x="1267" y="1201"/>
                  </a:lnTo>
                  <a:lnTo>
                    <a:pt x="1267" y="1201"/>
                  </a:lnTo>
                  <a:lnTo>
                    <a:pt x="1268" y="1191"/>
                  </a:lnTo>
                  <a:lnTo>
                    <a:pt x="1270" y="1180"/>
                  </a:lnTo>
                  <a:lnTo>
                    <a:pt x="1270" y="1175"/>
                  </a:lnTo>
                  <a:lnTo>
                    <a:pt x="1268" y="1170"/>
                  </a:lnTo>
                  <a:lnTo>
                    <a:pt x="1265" y="1166"/>
                  </a:lnTo>
                  <a:lnTo>
                    <a:pt x="1261" y="1161"/>
                  </a:lnTo>
                  <a:lnTo>
                    <a:pt x="1119" y="1050"/>
                  </a:lnTo>
                  <a:lnTo>
                    <a:pt x="1119" y="1050"/>
                  </a:lnTo>
                  <a:lnTo>
                    <a:pt x="1114" y="1045"/>
                  </a:lnTo>
                  <a:lnTo>
                    <a:pt x="1108" y="1038"/>
                  </a:lnTo>
                  <a:lnTo>
                    <a:pt x="1105" y="1031"/>
                  </a:lnTo>
                  <a:lnTo>
                    <a:pt x="1103" y="1022"/>
                  </a:lnTo>
                  <a:lnTo>
                    <a:pt x="1103" y="1015"/>
                  </a:lnTo>
                  <a:lnTo>
                    <a:pt x="1105" y="1006"/>
                  </a:lnTo>
                  <a:lnTo>
                    <a:pt x="1108" y="999"/>
                  </a:lnTo>
                  <a:lnTo>
                    <a:pt x="1112" y="992"/>
                  </a:lnTo>
                  <a:lnTo>
                    <a:pt x="1112" y="992"/>
                  </a:lnTo>
                  <a:lnTo>
                    <a:pt x="1119" y="985"/>
                  </a:lnTo>
                  <a:lnTo>
                    <a:pt x="1126" y="982"/>
                  </a:lnTo>
                  <a:lnTo>
                    <a:pt x="1133" y="978"/>
                  </a:lnTo>
                  <a:lnTo>
                    <a:pt x="1140" y="977"/>
                  </a:lnTo>
                  <a:lnTo>
                    <a:pt x="1149" y="977"/>
                  </a:lnTo>
                  <a:lnTo>
                    <a:pt x="1156" y="977"/>
                  </a:lnTo>
                  <a:lnTo>
                    <a:pt x="1165" y="980"/>
                  </a:lnTo>
                  <a:lnTo>
                    <a:pt x="1172" y="985"/>
                  </a:lnTo>
                  <a:lnTo>
                    <a:pt x="1319" y="1101"/>
                  </a:lnTo>
                  <a:lnTo>
                    <a:pt x="1319" y="1101"/>
                  </a:lnTo>
                  <a:lnTo>
                    <a:pt x="1323" y="1103"/>
                  </a:lnTo>
                  <a:lnTo>
                    <a:pt x="1323" y="1103"/>
                  </a:lnTo>
                  <a:lnTo>
                    <a:pt x="1332" y="1110"/>
                  </a:lnTo>
                  <a:lnTo>
                    <a:pt x="1342" y="1115"/>
                  </a:lnTo>
                  <a:lnTo>
                    <a:pt x="1353" y="1117"/>
                  </a:lnTo>
                  <a:lnTo>
                    <a:pt x="1361" y="1119"/>
                  </a:lnTo>
                  <a:lnTo>
                    <a:pt x="1372" y="1117"/>
                  </a:lnTo>
                  <a:lnTo>
                    <a:pt x="1381" y="1114"/>
                  </a:lnTo>
                  <a:lnTo>
                    <a:pt x="1388" y="1108"/>
                  </a:lnTo>
                  <a:lnTo>
                    <a:pt x="1395" y="1103"/>
                  </a:lnTo>
                  <a:lnTo>
                    <a:pt x="1400" y="1094"/>
                  </a:lnTo>
                  <a:lnTo>
                    <a:pt x="1404" y="1085"/>
                  </a:lnTo>
                  <a:lnTo>
                    <a:pt x="1405" y="1077"/>
                  </a:lnTo>
                  <a:lnTo>
                    <a:pt x="1404" y="1066"/>
                  </a:lnTo>
                  <a:lnTo>
                    <a:pt x="1400" y="1056"/>
                  </a:lnTo>
                  <a:lnTo>
                    <a:pt x="1395" y="1043"/>
                  </a:lnTo>
                  <a:lnTo>
                    <a:pt x="1384" y="1033"/>
                  </a:lnTo>
                  <a:lnTo>
                    <a:pt x="1372" y="1020"/>
                  </a:lnTo>
                  <a:lnTo>
                    <a:pt x="1216" y="903"/>
                  </a:lnTo>
                  <a:lnTo>
                    <a:pt x="1216" y="903"/>
                  </a:lnTo>
                  <a:lnTo>
                    <a:pt x="1209" y="898"/>
                  </a:lnTo>
                  <a:lnTo>
                    <a:pt x="1205" y="890"/>
                  </a:lnTo>
                  <a:lnTo>
                    <a:pt x="1202" y="883"/>
                  </a:lnTo>
                  <a:lnTo>
                    <a:pt x="1200" y="875"/>
                  </a:lnTo>
                  <a:lnTo>
                    <a:pt x="1200" y="868"/>
                  </a:lnTo>
                  <a:lnTo>
                    <a:pt x="1200" y="859"/>
                  </a:lnTo>
                  <a:lnTo>
                    <a:pt x="1203" y="852"/>
                  </a:lnTo>
                  <a:lnTo>
                    <a:pt x="1207" y="845"/>
                  </a:lnTo>
                  <a:lnTo>
                    <a:pt x="1207" y="845"/>
                  </a:lnTo>
                  <a:lnTo>
                    <a:pt x="1214" y="838"/>
                  </a:lnTo>
                  <a:lnTo>
                    <a:pt x="1219" y="832"/>
                  </a:lnTo>
                  <a:lnTo>
                    <a:pt x="1228" y="829"/>
                  </a:lnTo>
                  <a:lnTo>
                    <a:pt x="1235" y="827"/>
                  </a:lnTo>
                  <a:lnTo>
                    <a:pt x="1244" y="827"/>
                  </a:lnTo>
                  <a:lnTo>
                    <a:pt x="1251" y="829"/>
                  </a:lnTo>
                  <a:lnTo>
                    <a:pt x="1260" y="831"/>
                  </a:lnTo>
                  <a:lnTo>
                    <a:pt x="1267" y="836"/>
                  </a:lnTo>
                  <a:lnTo>
                    <a:pt x="1421" y="952"/>
                  </a:lnTo>
                  <a:lnTo>
                    <a:pt x="1421" y="952"/>
                  </a:lnTo>
                  <a:lnTo>
                    <a:pt x="1428" y="955"/>
                  </a:lnTo>
                  <a:lnTo>
                    <a:pt x="1433" y="955"/>
                  </a:lnTo>
                  <a:lnTo>
                    <a:pt x="1441" y="955"/>
                  </a:lnTo>
                  <a:lnTo>
                    <a:pt x="1446" y="954"/>
                  </a:lnTo>
                  <a:lnTo>
                    <a:pt x="1453" y="950"/>
                  </a:lnTo>
                  <a:lnTo>
                    <a:pt x="1458" y="947"/>
                  </a:lnTo>
                  <a:lnTo>
                    <a:pt x="1469" y="936"/>
                  </a:lnTo>
                  <a:lnTo>
                    <a:pt x="1469" y="936"/>
                  </a:lnTo>
                  <a:lnTo>
                    <a:pt x="1474" y="927"/>
                  </a:lnTo>
                  <a:lnTo>
                    <a:pt x="1477" y="917"/>
                  </a:lnTo>
                  <a:lnTo>
                    <a:pt x="1479" y="908"/>
                  </a:lnTo>
                  <a:lnTo>
                    <a:pt x="1479" y="898"/>
                  </a:lnTo>
                  <a:lnTo>
                    <a:pt x="1476" y="887"/>
                  </a:lnTo>
                  <a:lnTo>
                    <a:pt x="1472" y="876"/>
                  </a:lnTo>
                  <a:lnTo>
                    <a:pt x="1467" y="868"/>
                  </a:lnTo>
                  <a:lnTo>
                    <a:pt x="1458" y="859"/>
                  </a:lnTo>
                  <a:lnTo>
                    <a:pt x="1426" y="825"/>
                  </a:lnTo>
                  <a:lnTo>
                    <a:pt x="1012" y="448"/>
                  </a:lnTo>
                  <a:lnTo>
                    <a:pt x="1012" y="448"/>
                  </a:lnTo>
                  <a:lnTo>
                    <a:pt x="1008" y="444"/>
                  </a:lnTo>
                  <a:lnTo>
                    <a:pt x="1008" y="441"/>
                  </a:lnTo>
                  <a:lnTo>
                    <a:pt x="1007" y="437"/>
                  </a:lnTo>
                  <a:lnTo>
                    <a:pt x="1008" y="432"/>
                  </a:lnTo>
                  <a:lnTo>
                    <a:pt x="1010" y="428"/>
                  </a:lnTo>
                  <a:lnTo>
                    <a:pt x="1014" y="427"/>
                  </a:lnTo>
                  <a:lnTo>
                    <a:pt x="1017" y="425"/>
                  </a:lnTo>
                  <a:lnTo>
                    <a:pt x="1022" y="425"/>
                  </a:lnTo>
                  <a:lnTo>
                    <a:pt x="1022" y="425"/>
                  </a:lnTo>
                  <a:lnTo>
                    <a:pt x="1042" y="425"/>
                  </a:lnTo>
                  <a:lnTo>
                    <a:pt x="1061" y="423"/>
                  </a:lnTo>
                  <a:lnTo>
                    <a:pt x="1079" y="421"/>
                  </a:lnTo>
                  <a:lnTo>
                    <a:pt x="1098" y="420"/>
                  </a:lnTo>
                  <a:lnTo>
                    <a:pt x="1098" y="420"/>
                  </a:lnTo>
                  <a:lnTo>
                    <a:pt x="1105" y="420"/>
                  </a:lnTo>
                  <a:lnTo>
                    <a:pt x="1105" y="420"/>
                  </a:lnTo>
                  <a:close/>
                  <a:moveTo>
                    <a:pt x="190" y="771"/>
                  </a:moveTo>
                  <a:lnTo>
                    <a:pt x="190" y="771"/>
                  </a:lnTo>
                  <a:lnTo>
                    <a:pt x="176" y="748"/>
                  </a:lnTo>
                  <a:lnTo>
                    <a:pt x="165" y="725"/>
                  </a:lnTo>
                  <a:lnTo>
                    <a:pt x="156" y="701"/>
                  </a:lnTo>
                  <a:lnTo>
                    <a:pt x="149" y="674"/>
                  </a:lnTo>
                  <a:lnTo>
                    <a:pt x="142" y="648"/>
                  </a:lnTo>
                  <a:lnTo>
                    <a:pt x="139" y="622"/>
                  </a:lnTo>
                  <a:lnTo>
                    <a:pt x="132" y="565"/>
                  </a:lnTo>
                  <a:lnTo>
                    <a:pt x="79" y="516"/>
                  </a:lnTo>
                  <a:lnTo>
                    <a:pt x="79" y="516"/>
                  </a:lnTo>
                  <a:lnTo>
                    <a:pt x="49" y="485"/>
                  </a:lnTo>
                  <a:lnTo>
                    <a:pt x="35" y="469"/>
                  </a:lnTo>
                  <a:lnTo>
                    <a:pt x="24" y="453"/>
                  </a:lnTo>
                  <a:lnTo>
                    <a:pt x="14" y="437"/>
                  </a:lnTo>
                  <a:lnTo>
                    <a:pt x="7" y="418"/>
                  </a:lnTo>
                  <a:lnTo>
                    <a:pt x="2" y="399"/>
                  </a:lnTo>
                  <a:lnTo>
                    <a:pt x="0" y="376"/>
                  </a:lnTo>
                  <a:lnTo>
                    <a:pt x="0" y="376"/>
                  </a:lnTo>
                  <a:lnTo>
                    <a:pt x="2" y="363"/>
                  </a:lnTo>
                  <a:lnTo>
                    <a:pt x="3" y="351"/>
                  </a:lnTo>
                  <a:lnTo>
                    <a:pt x="5" y="339"/>
                  </a:lnTo>
                  <a:lnTo>
                    <a:pt x="10" y="328"/>
                  </a:lnTo>
                  <a:lnTo>
                    <a:pt x="16" y="316"/>
                  </a:lnTo>
                  <a:lnTo>
                    <a:pt x="21" y="305"/>
                  </a:lnTo>
                  <a:lnTo>
                    <a:pt x="28" y="295"/>
                  </a:lnTo>
                  <a:lnTo>
                    <a:pt x="37" y="284"/>
                  </a:lnTo>
                  <a:lnTo>
                    <a:pt x="256" y="47"/>
                  </a:lnTo>
                  <a:lnTo>
                    <a:pt x="256" y="47"/>
                  </a:lnTo>
                  <a:lnTo>
                    <a:pt x="265" y="37"/>
                  </a:lnTo>
                  <a:lnTo>
                    <a:pt x="276" y="30"/>
                  </a:lnTo>
                  <a:lnTo>
                    <a:pt x="286" y="23"/>
                  </a:lnTo>
                  <a:lnTo>
                    <a:pt x="299" y="16"/>
                  </a:lnTo>
                  <a:lnTo>
                    <a:pt x="309" y="10"/>
                  </a:lnTo>
                  <a:lnTo>
                    <a:pt x="321" y="7"/>
                  </a:lnTo>
                  <a:lnTo>
                    <a:pt x="334" y="3"/>
                  </a:lnTo>
                  <a:lnTo>
                    <a:pt x="346" y="2"/>
                  </a:lnTo>
                  <a:lnTo>
                    <a:pt x="358" y="2"/>
                  </a:lnTo>
                  <a:lnTo>
                    <a:pt x="371" y="2"/>
                  </a:lnTo>
                  <a:lnTo>
                    <a:pt x="383" y="3"/>
                  </a:lnTo>
                  <a:lnTo>
                    <a:pt x="395" y="7"/>
                  </a:lnTo>
                  <a:lnTo>
                    <a:pt x="407" y="10"/>
                  </a:lnTo>
                  <a:lnTo>
                    <a:pt x="420" y="16"/>
                  </a:lnTo>
                  <a:lnTo>
                    <a:pt x="430" y="23"/>
                  </a:lnTo>
                  <a:lnTo>
                    <a:pt x="441" y="30"/>
                  </a:lnTo>
                  <a:lnTo>
                    <a:pt x="441" y="30"/>
                  </a:lnTo>
                  <a:lnTo>
                    <a:pt x="464" y="47"/>
                  </a:lnTo>
                  <a:lnTo>
                    <a:pt x="485" y="61"/>
                  </a:lnTo>
                  <a:lnTo>
                    <a:pt x="506" y="75"/>
                  </a:lnTo>
                  <a:lnTo>
                    <a:pt x="534" y="88"/>
                  </a:lnTo>
                  <a:lnTo>
                    <a:pt x="534" y="88"/>
                  </a:lnTo>
                  <a:lnTo>
                    <a:pt x="553" y="95"/>
                  </a:lnTo>
                  <a:lnTo>
                    <a:pt x="564" y="96"/>
                  </a:lnTo>
                  <a:lnTo>
                    <a:pt x="564" y="96"/>
                  </a:lnTo>
                  <a:lnTo>
                    <a:pt x="588" y="91"/>
                  </a:lnTo>
                  <a:lnTo>
                    <a:pt x="613" y="86"/>
                  </a:lnTo>
                  <a:lnTo>
                    <a:pt x="666" y="74"/>
                  </a:lnTo>
                  <a:lnTo>
                    <a:pt x="692" y="68"/>
                  </a:lnTo>
                  <a:lnTo>
                    <a:pt x="720" y="63"/>
                  </a:lnTo>
                  <a:lnTo>
                    <a:pt x="747" y="60"/>
                  </a:lnTo>
                  <a:lnTo>
                    <a:pt x="775" y="60"/>
                  </a:lnTo>
                  <a:lnTo>
                    <a:pt x="775" y="60"/>
                  </a:lnTo>
                  <a:lnTo>
                    <a:pt x="740" y="84"/>
                  </a:lnTo>
                  <a:lnTo>
                    <a:pt x="692" y="121"/>
                  </a:lnTo>
                  <a:lnTo>
                    <a:pt x="629" y="168"/>
                  </a:lnTo>
                  <a:lnTo>
                    <a:pt x="629" y="168"/>
                  </a:lnTo>
                  <a:lnTo>
                    <a:pt x="601" y="175"/>
                  </a:lnTo>
                  <a:lnTo>
                    <a:pt x="574" y="179"/>
                  </a:lnTo>
                  <a:lnTo>
                    <a:pt x="574" y="179"/>
                  </a:lnTo>
                  <a:lnTo>
                    <a:pt x="559" y="179"/>
                  </a:lnTo>
                  <a:lnTo>
                    <a:pt x="539" y="177"/>
                  </a:lnTo>
                  <a:lnTo>
                    <a:pt x="520" y="172"/>
                  </a:lnTo>
                  <a:lnTo>
                    <a:pt x="499" y="165"/>
                  </a:lnTo>
                  <a:lnTo>
                    <a:pt x="480" y="156"/>
                  </a:lnTo>
                  <a:lnTo>
                    <a:pt x="462" y="147"/>
                  </a:lnTo>
                  <a:lnTo>
                    <a:pt x="446" y="137"/>
                  </a:lnTo>
                  <a:lnTo>
                    <a:pt x="432" y="130"/>
                  </a:lnTo>
                  <a:lnTo>
                    <a:pt x="390" y="96"/>
                  </a:lnTo>
                  <a:lnTo>
                    <a:pt x="390" y="96"/>
                  </a:lnTo>
                  <a:lnTo>
                    <a:pt x="381" y="91"/>
                  </a:lnTo>
                  <a:lnTo>
                    <a:pt x="372" y="88"/>
                  </a:lnTo>
                  <a:lnTo>
                    <a:pt x="364" y="86"/>
                  </a:lnTo>
                  <a:lnTo>
                    <a:pt x="353" y="86"/>
                  </a:lnTo>
                  <a:lnTo>
                    <a:pt x="344" y="88"/>
                  </a:lnTo>
                  <a:lnTo>
                    <a:pt x="335" y="91"/>
                  </a:lnTo>
                  <a:lnTo>
                    <a:pt x="327" y="96"/>
                  </a:lnTo>
                  <a:lnTo>
                    <a:pt x="318" y="103"/>
                  </a:lnTo>
                  <a:lnTo>
                    <a:pt x="98" y="341"/>
                  </a:lnTo>
                  <a:lnTo>
                    <a:pt x="98" y="341"/>
                  </a:lnTo>
                  <a:lnTo>
                    <a:pt x="93" y="349"/>
                  </a:lnTo>
                  <a:lnTo>
                    <a:pt x="88" y="358"/>
                  </a:lnTo>
                  <a:lnTo>
                    <a:pt x="86" y="367"/>
                  </a:lnTo>
                  <a:lnTo>
                    <a:pt x="84" y="377"/>
                  </a:lnTo>
                  <a:lnTo>
                    <a:pt x="86" y="386"/>
                  </a:lnTo>
                  <a:lnTo>
                    <a:pt x="88" y="395"/>
                  </a:lnTo>
                  <a:lnTo>
                    <a:pt x="93" y="404"/>
                  </a:lnTo>
                  <a:lnTo>
                    <a:pt x="98" y="413"/>
                  </a:lnTo>
                  <a:lnTo>
                    <a:pt x="98" y="413"/>
                  </a:lnTo>
                  <a:lnTo>
                    <a:pt x="125" y="442"/>
                  </a:lnTo>
                  <a:lnTo>
                    <a:pt x="155" y="472"/>
                  </a:lnTo>
                  <a:lnTo>
                    <a:pt x="155" y="472"/>
                  </a:lnTo>
                  <a:lnTo>
                    <a:pt x="172" y="490"/>
                  </a:lnTo>
                  <a:lnTo>
                    <a:pt x="191" y="511"/>
                  </a:lnTo>
                  <a:lnTo>
                    <a:pt x="200" y="522"/>
                  </a:lnTo>
                  <a:lnTo>
                    <a:pt x="205" y="532"/>
                  </a:lnTo>
                  <a:lnTo>
                    <a:pt x="211" y="543"/>
                  </a:lnTo>
                  <a:lnTo>
                    <a:pt x="214" y="553"/>
                  </a:lnTo>
                  <a:lnTo>
                    <a:pt x="214" y="553"/>
                  </a:lnTo>
                  <a:lnTo>
                    <a:pt x="220" y="595"/>
                  </a:lnTo>
                  <a:lnTo>
                    <a:pt x="227" y="639"/>
                  </a:lnTo>
                  <a:lnTo>
                    <a:pt x="232" y="662"/>
                  </a:lnTo>
                  <a:lnTo>
                    <a:pt x="237" y="681"/>
                  </a:lnTo>
                  <a:lnTo>
                    <a:pt x="246" y="701"/>
                  </a:lnTo>
                  <a:lnTo>
                    <a:pt x="255" y="717"/>
                  </a:lnTo>
                  <a:lnTo>
                    <a:pt x="255" y="717"/>
                  </a:lnTo>
                  <a:lnTo>
                    <a:pt x="235" y="727"/>
                  </a:lnTo>
                  <a:lnTo>
                    <a:pt x="220" y="739"/>
                  </a:lnTo>
                  <a:lnTo>
                    <a:pt x="205" y="753"/>
                  </a:lnTo>
                  <a:lnTo>
                    <a:pt x="190" y="771"/>
                  </a:lnTo>
                  <a:lnTo>
                    <a:pt x="190" y="771"/>
                  </a:lnTo>
                  <a:close/>
                  <a:moveTo>
                    <a:pt x="889" y="1187"/>
                  </a:moveTo>
                  <a:lnTo>
                    <a:pt x="889" y="1187"/>
                  </a:lnTo>
                  <a:lnTo>
                    <a:pt x="875" y="1177"/>
                  </a:lnTo>
                  <a:lnTo>
                    <a:pt x="859" y="1170"/>
                  </a:lnTo>
                  <a:lnTo>
                    <a:pt x="843" y="1165"/>
                  </a:lnTo>
                  <a:lnTo>
                    <a:pt x="827" y="1161"/>
                  </a:lnTo>
                  <a:lnTo>
                    <a:pt x="810" y="1161"/>
                  </a:lnTo>
                  <a:lnTo>
                    <a:pt x="794" y="1165"/>
                  </a:lnTo>
                  <a:lnTo>
                    <a:pt x="778" y="1168"/>
                  </a:lnTo>
                  <a:lnTo>
                    <a:pt x="764" y="1177"/>
                  </a:lnTo>
                  <a:lnTo>
                    <a:pt x="764" y="1177"/>
                  </a:lnTo>
                  <a:lnTo>
                    <a:pt x="759" y="1177"/>
                  </a:lnTo>
                  <a:lnTo>
                    <a:pt x="755" y="1175"/>
                  </a:lnTo>
                  <a:lnTo>
                    <a:pt x="755" y="1175"/>
                  </a:lnTo>
                  <a:lnTo>
                    <a:pt x="754" y="1173"/>
                  </a:lnTo>
                  <a:lnTo>
                    <a:pt x="754" y="1168"/>
                  </a:lnTo>
                  <a:lnTo>
                    <a:pt x="754" y="1168"/>
                  </a:lnTo>
                  <a:lnTo>
                    <a:pt x="755" y="1156"/>
                  </a:lnTo>
                  <a:lnTo>
                    <a:pt x="755" y="1142"/>
                  </a:lnTo>
                  <a:lnTo>
                    <a:pt x="752" y="1128"/>
                  </a:lnTo>
                  <a:lnTo>
                    <a:pt x="748" y="1114"/>
                  </a:lnTo>
                  <a:lnTo>
                    <a:pt x="743" y="1101"/>
                  </a:lnTo>
                  <a:lnTo>
                    <a:pt x="736" y="1089"/>
                  </a:lnTo>
                  <a:lnTo>
                    <a:pt x="727" y="1077"/>
                  </a:lnTo>
                  <a:lnTo>
                    <a:pt x="718" y="1068"/>
                  </a:lnTo>
                  <a:lnTo>
                    <a:pt x="718" y="1068"/>
                  </a:lnTo>
                  <a:lnTo>
                    <a:pt x="718" y="1068"/>
                  </a:lnTo>
                  <a:lnTo>
                    <a:pt x="704" y="1057"/>
                  </a:lnTo>
                  <a:lnTo>
                    <a:pt x="689" y="1049"/>
                  </a:lnTo>
                  <a:lnTo>
                    <a:pt x="673" y="1045"/>
                  </a:lnTo>
                  <a:lnTo>
                    <a:pt x="655" y="1042"/>
                  </a:lnTo>
                  <a:lnTo>
                    <a:pt x="639" y="1042"/>
                  </a:lnTo>
                  <a:lnTo>
                    <a:pt x="624" y="1043"/>
                  </a:lnTo>
                  <a:lnTo>
                    <a:pt x="608" y="1049"/>
                  </a:lnTo>
                  <a:lnTo>
                    <a:pt x="592" y="1057"/>
                  </a:lnTo>
                  <a:lnTo>
                    <a:pt x="592" y="1057"/>
                  </a:lnTo>
                  <a:lnTo>
                    <a:pt x="588" y="1057"/>
                  </a:lnTo>
                  <a:lnTo>
                    <a:pt x="585" y="1056"/>
                  </a:lnTo>
                  <a:lnTo>
                    <a:pt x="585" y="1056"/>
                  </a:lnTo>
                  <a:lnTo>
                    <a:pt x="581" y="1054"/>
                  </a:lnTo>
                  <a:lnTo>
                    <a:pt x="581" y="1049"/>
                  </a:lnTo>
                  <a:lnTo>
                    <a:pt x="581" y="1049"/>
                  </a:lnTo>
                  <a:lnTo>
                    <a:pt x="583" y="1035"/>
                  </a:lnTo>
                  <a:lnTo>
                    <a:pt x="583" y="1022"/>
                  </a:lnTo>
                  <a:lnTo>
                    <a:pt x="581" y="1008"/>
                  </a:lnTo>
                  <a:lnTo>
                    <a:pt x="578" y="994"/>
                  </a:lnTo>
                  <a:lnTo>
                    <a:pt x="573" y="982"/>
                  </a:lnTo>
                  <a:lnTo>
                    <a:pt x="566" y="970"/>
                  </a:lnTo>
                  <a:lnTo>
                    <a:pt x="557" y="957"/>
                  </a:lnTo>
                  <a:lnTo>
                    <a:pt x="546" y="948"/>
                  </a:lnTo>
                  <a:lnTo>
                    <a:pt x="546" y="948"/>
                  </a:lnTo>
                  <a:lnTo>
                    <a:pt x="546" y="948"/>
                  </a:lnTo>
                  <a:lnTo>
                    <a:pt x="536" y="940"/>
                  </a:lnTo>
                  <a:lnTo>
                    <a:pt x="523" y="933"/>
                  </a:lnTo>
                  <a:lnTo>
                    <a:pt x="509" y="927"/>
                  </a:lnTo>
                  <a:lnTo>
                    <a:pt x="497" y="924"/>
                  </a:lnTo>
                  <a:lnTo>
                    <a:pt x="483" y="922"/>
                  </a:lnTo>
                  <a:lnTo>
                    <a:pt x="469" y="922"/>
                  </a:lnTo>
                  <a:lnTo>
                    <a:pt x="455" y="924"/>
                  </a:lnTo>
                  <a:lnTo>
                    <a:pt x="443" y="927"/>
                  </a:lnTo>
                  <a:lnTo>
                    <a:pt x="443" y="927"/>
                  </a:lnTo>
                  <a:lnTo>
                    <a:pt x="439" y="927"/>
                  </a:lnTo>
                  <a:lnTo>
                    <a:pt x="436" y="926"/>
                  </a:lnTo>
                  <a:lnTo>
                    <a:pt x="436" y="926"/>
                  </a:lnTo>
                  <a:lnTo>
                    <a:pt x="434" y="922"/>
                  </a:lnTo>
                  <a:lnTo>
                    <a:pt x="434" y="919"/>
                  </a:lnTo>
                  <a:lnTo>
                    <a:pt x="434" y="919"/>
                  </a:lnTo>
                  <a:lnTo>
                    <a:pt x="439" y="901"/>
                  </a:lnTo>
                  <a:lnTo>
                    <a:pt x="443" y="885"/>
                  </a:lnTo>
                  <a:lnTo>
                    <a:pt x="443" y="868"/>
                  </a:lnTo>
                  <a:lnTo>
                    <a:pt x="441" y="852"/>
                  </a:lnTo>
                  <a:lnTo>
                    <a:pt x="436" y="836"/>
                  </a:lnTo>
                  <a:lnTo>
                    <a:pt x="429" y="820"/>
                  </a:lnTo>
                  <a:lnTo>
                    <a:pt x="418" y="806"/>
                  </a:lnTo>
                  <a:lnTo>
                    <a:pt x="406" y="794"/>
                  </a:lnTo>
                  <a:lnTo>
                    <a:pt x="406" y="794"/>
                  </a:lnTo>
                  <a:lnTo>
                    <a:pt x="406" y="794"/>
                  </a:lnTo>
                  <a:lnTo>
                    <a:pt x="397" y="787"/>
                  </a:lnTo>
                  <a:lnTo>
                    <a:pt x="388" y="782"/>
                  </a:lnTo>
                  <a:lnTo>
                    <a:pt x="378" y="776"/>
                  </a:lnTo>
                  <a:lnTo>
                    <a:pt x="369" y="773"/>
                  </a:lnTo>
                  <a:lnTo>
                    <a:pt x="348" y="767"/>
                  </a:lnTo>
                  <a:lnTo>
                    <a:pt x="327" y="767"/>
                  </a:lnTo>
                  <a:lnTo>
                    <a:pt x="307" y="771"/>
                  </a:lnTo>
                  <a:lnTo>
                    <a:pt x="288" y="778"/>
                  </a:lnTo>
                  <a:lnTo>
                    <a:pt x="279" y="783"/>
                  </a:lnTo>
                  <a:lnTo>
                    <a:pt x="270" y="790"/>
                  </a:lnTo>
                  <a:lnTo>
                    <a:pt x="262" y="797"/>
                  </a:lnTo>
                  <a:lnTo>
                    <a:pt x="255" y="804"/>
                  </a:lnTo>
                  <a:lnTo>
                    <a:pt x="223" y="840"/>
                  </a:lnTo>
                  <a:lnTo>
                    <a:pt x="223" y="840"/>
                  </a:lnTo>
                  <a:lnTo>
                    <a:pt x="216" y="848"/>
                  </a:lnTo>
                  <a:lnTo>
                    <a:pt x="211" y="859"/>
                  </a:lnTo>
                  <a:lnTo>
                    <a:pt x="205" y="868"/>
                  </a:lnTo>
                  <a:lnTo>
                    <a:pt x="202" y="878"/>
                  </a:lnTo>
                  <a:lnTo>
                    <a:pt x="198" y="898"/>
                  </a:lnTo>
                  <a:lnTo>
                    <a:pt x="197" y="919"/>
                  </a:lnTo>
                  <a:lnTo>
                    <a:pt x="200" y="938"/>
                  </a:lnTo>
                  <a:lnTo>
                    <a:pt x="209" y="957"/>
                  </a:lnTo>
                  <a:lnTo>
                    <a:pt x="214" y="968"/>
                  </a:lnTo>
                  <a:lnTo>
                    <a:pt x="220" y="977"/>
                  </a:lnTo>
                  <a:lnTo>
                    <a:pt x="227" y="984"/>
                  </a:lnTo>
                  <a:lnTo>
                    <a:pt x="234" y="992"/>
                  </a:lnTo>
                  <a:lnTo>
                    <a:pt x="234" y="992"/>
                  </a:lnTo>
                  <a:lnTo>
                    <a:pt x="234" y="992"/>
                  </a:lnTo>
                  <a:lnTo>
                    <a:pt x="244" y="999"/>
                  </a:lnTo>
                  <a:lnTo>
                    <a:pt x="256" y="1006"/>
                  </a:lnTo>
                  <a:lnTo>
                    <a:pt x="269" y="1012"/>
                  </a:lnTo>
                  <a:lnTo>
                    <a:pt x="281" y="1015"/>
                  </a:lnTo>
                  <a:lnTo>
                    <a:pt x="293" y="1017"/>
                  </a:lnTo>
                  <a:lnTo>
                    <a:pt x="306" y="1017"/>
                  </a:lnTo>
                  <a:lnTo>
                    <a:pt x="318" y="1017"/>
                  </a:lnTo>
                  <a:lnTo>
                    <a:pt x="330" y="1015"/>
                  </a:lnTo>
                  <a:lnTo>
                    <a:pt x="330" y="1015"/>
                  </a:lnTo>
                  <a:lnTo>
                    <a:pt x="335" y="1015"/>
                  </a:lnTo>
                  <a:lnTo>
                    <a:pt x="339" y="1017"/>
                  </a:lnTo>
                  <a:lnTo>
                    <a:pt x="339" y="1017"/>
                  </a:lnTo>
                  <a:lnTo>
                    <a:pt x="339" y="1022"/>
                  </a:lnTo>
                  <a:lnTo>
                    <a:pt x="337" y="1026"/>
                  </a:lnTo>
                  <a:lnTo>
                    <a:pt x="337" y="1026"/>
                  </a:lnTo>
                  <a:lnTo>
                    <a:pt x="327" y="1043"/>
                  </a:lnTo>
                  <a:lnTo>
                    <a:pt x="320" y="1063"/>
                  </a:lnTo>
                  <a:lnTo>
                    <a:pt x="316" y="1082"/>
                  </a:lnTo>
                  <a:lnTo>
                    <a:pt x="316" y="1101"/>
                  </a:lnTo>
                  <a:lnTo>
                    <a:pt x="320" y="1121"/>
                  </a:lnTo>
                  <a:lnTo>
                    <a:pt x="327" y="1140"/>
                  </a:lnTo>
                  <a:lnTo>
                    <a:pt x="337" y="1158"/>
                  </a:lnTo>
                  <a:lnTo>
                    <a:pt x="353" y="1173"/>
                  </a:lnTo>
                  <a:lnTo>
                    <a:pt x="353" y="1173"/>
                  </a:lnTo>
                  <a:lnTo>
                    <a:pt x="353" y="1173"/>
                  </a:lnTo>
                  <a:lnTo>
                    <a:pt x="369" y="1184"/>
                  </a:lnTo>
                  <a:lnTo>
                    <a:pt x="388" y="1193"/>
                  </a:lnTo>
                  <a:lnTo>
                    <a:pt x="407" y="1198"/>
                  </a:lnTo>
                  <a:lnTo>
                    <a:pt x="427" y="1198"/>
                  </a:lnTo>
                  <a:lnTo>
                    <a:pt x="446" y="1196"/>
                  </a:lnTo>
                  <a:lnTo>
                    <a:pt x="465" y="1189"/>
                  </a:lnTo>
                  <a:lnTo>
                    <a:pt x="483" y="1180"/>
                  </a:lnTo>
                  <a:lnTo>
                    <a:pt x="499" y="1168"/>
                  </a:lnTo>
                  <a:lnTo>
                    <a:pt x="499" y="1168"/>
                  </a:lnTo>
                  <a:lnTo>
                    <a:pt x="502" y="1166"/>
                  </a:lnTo>
                  <a:lnTo>
                    <a:pt x="506" y="1166"/>
                  </a:lnTo>
                  <a:lnTo>
                    <a:pt x="506" y="1166"/>
                  </a:lnTo>
                  <a:lnTo>
                    <a:pt x="509" y="1170"/>
                  </a:lnTo>
                  <a:lnTo>
                    <a:pt x="509" y="1173"/>
                  </a:lnTo>
                  <a:lnTo>
                    <a:pt x="509" y="1173"/>
                  </a:lnTo>
                  <a:lnTo>
                    <a:pt x="509" y="1186"/>
                  </a:lnTo>
                  <a:lnTo>
                    <a:pt x="511" y="1198"/>
                  </a:lnTo>
                  <a:lnTo>
                    <a:pt x="513" y="1212"/>
                  </a:lnTo>
                  <a:lnTo>
                    <a:pt x="516" y="1223"/>
                  </a:lnTo>
                  <a:lnTo>
                    <a:pt x="522" y="1235"/>
                  </a:lnTo>
                  <a:lnTo>
                    <a:pt x="529" y="1245"/>
                  </a:lnTo>
                  <a:lnTo>
                    <a:pt x="537" y="1256"/>
                  </a:lnTo>
                  <a:lnTo>
                    <a:pt x="546" y="1266"/>
                  </a:lnTo>
                  <a:lnTo>
                    <a:pt x="546" y="1266"/>
                  </a:lnTo>
                  <a:lnTo>
                    <a:pt x="546" y="1266"/>
                  </a:lnTo>
                  <a:lnTo>
                    <a:pt x="564" y="1277"/>
                  </a:lnTo>
                  <a:lnTo>
                    <a:pt x="581" y="1286"/>
                  </a:lnTo>
                  <a:lnTo>
                    <a:pt x="601" y="1291"/>
                  </a:lnTo>
                  <a:lnTo>
                    <a:pt x="620" y="1291"/>
                  </a:lnTo>
                  <a:lnTo>
                    <a:pt x="639" y="1289"/>
                  </a:lnTo>
                  <a:lnTo>
                    <a:pt x="659" y="1282"/>
                  </a:lnTo>
                  <a:lnTo>
                    <a:pt x="676" y="1273"/>
                  </a:lnTo>
                  <a:lnTo>
                    <a:pt x="692" y="1261"/>
                  </a:lnTo>
                  <a:lnTo>
                    <a:pt x="692" y="1261"/>
                  </a:lnTo>
                  <a:lnTo>
                    <a:pt x="696" y="1259"/>
                  </a:lnTo>
                  <a:lnTo>
                    <a:pt x="699" y="1259"/>
                  </a:lnTo>
                  <a:lnTo>
                    <a:pt x="699" y="1259"/>
                  </a:lnTo>
                  <a:lnTo>
                    <a:pt x="703" y="1263"/>
                  </a:lnTo>
                  <a:lnTo>
                    <a:pt x="704" y="1266"/>
                  </a:lnTo>
                  <a:lnTo>
                    <a:pt x="704" y="1266"/>
                  </a:lnTo>
                  <a:lnTo>
                    <a:pt x="703" y="1279"/>
                  </a:lnTo>
                  <a:lnTo>
                    <a:pt x="704" y="1291"/>
                  </a:lnTo>
                  <a:lnTo>
                    <a:pt x="706" y="1305"/>
                  </a:lnTo>
                  <a:lnTo>
                    <a:pt x="711" y="1316"/>
                  </a:lnTo>
                  <a:lnTo>
                    <a:pt x="717" y="1328"/>
                  </a:lnTo>
                  <a:lnTo>
                    <a:pt x="722" y="1338"/>
                  </a:lnTo>
                  <a:lnTo>
                    <a:pt x="731" y="1349"/>
                  </a:lnTo>
                  <a:lnTo>
                    <a:pt x="741" y="1360"/>
                  </a:lnTo>
                  <a:lnTo>
                    <a:pt x="741" y="1360"/>
                  </a:lnTo>
                  <a:lnTo>
                    <a:pt x="748" y="1365"/>
                  </a:lnTo>
                  <a:lnTo>
                    <a:pt x="759" y="1372"/>
                  </a:lnTo>
                  <a:lnTo>
                    <a:pt x="768" y="1375"/>
                  </a:lnTo>
                  <a:lnTo>
                    <a:pt x="778" y="1379"/>
                  </a:lnTo>
                  <a:lnTo>
                    <a:pt x="798" y="1384"/>
                  </a:lnTo>
                  <a:lnTo>
                    <a:pt x="819" y="1384"/>
                  </a:lnTo>
                  <a:lnTo>
                    <a:pt x="840" y="1381"/>
                  </a:lnTo>
                  <a:lnTo>
                    <a:pt x="859" y="1374"/>
                  </a:lnTo>
                  <a:lnTo>
                    <a:pt x="868" y="1368"/>
                  </a:lnTo>
                  <a:lnTo>
                    <a:pt x="877" y="1363"/>
                  </a:lnTo>
                  <a:lnTo>
                    <a:pt x="884" y="1356"/>
                  </a:lnTo>
                  <a:lnTo>
                    <a:pt x="892" y="1347"/>
                  </a:lnTo>
                  <a:lnTo>
                    <a:pt x="899" y="1338"/>
                  </a:lnTo>
                  <a:lnTo>
                    <a:pt x="899" y="1338"/>
                  </a:lnTo>
                  <a:lnTo>
                    <a:pt x="906" y="1330"/>
                  </a:lnTo>
                  <a:lnTo>
                    <a:pt x="912" y="1321"/>
                  </a:lnTo>
                  <a:lnTo>
                    <a:pt x="917" y="1310"/>
                  </a:lnTo>
                  <a:lnTo>
                    <a:pt x="920" y="1302"/>
                  </a:lnTo>
                  <a:lnTo>
                    <a:pt x="926" y="1280"/>
                  </a:lnTo>
                  <a:lnTo>
                    <a:pt x="926" y="1261"/>
                  </a:lnTo>
                  <a:lnTo>
                    <a:pt x="922" y="1240"/>
                  </a:lnTo>
                  <a:lnTo>
                    <a:pt x="915" y="1221"/>
                  </a:lnTo>
                  <a:lnTo>
                    <a:pt x="910" y="1212"/>
                  </a:lnTo>
                  <a:lnTo>
                    <a:pt x="903" y="1203"/>
                  </a:lnTo>
                  <a:lnTo>
                    <a:pt x="896" y="1194"/>
                  </a:lnTo>
                  <a:lnTo>
                    <a:pt x="889" y="1187"/>
                  </a:lnTo>
                  <a:lnTo>
                    <a:pt x="889" y="1187"/>
                  </a:lnTo>
                  <a:close/>
                  <a:moveTo>
                    <a:pt x="1177" y="377"/>
                  </a:moveTo>
                  <a:lnTo>
                    <a:pt x="1177" y="377"/>
                  </a:lnTo>
                  <a:lnTo>
                    <a:pt x="1458" y="648"/>
                  </a:lnTo>
                  <a:lnTo>
                    <a:pt x="1458" y="648"/>
                  </a:lnTo>
                  <a:lnTo>
                    <a:pt x="1469" y="655"/>
                  </a:lnTo>
                  <a:lnTo>
                    <a:pt x="1479" y="660"/>
                  </a:lnTo>
                  <a:lnTo>
                    <a:pt x="1491" y="664"/>
                  </a:lnTo>
                  <a:lnTo>
                    <a:pt x="1506" y="662"/>
                  </a:lnTo>
                  <a:lnTo>
                    <a:pt x="1506" y="662"/>
                  </a:lnTo>
                  <a:lnTo>
                    <a:pt x="1518" y="659"/>
                  </a:lnTo>
                  <a:lnTo>
                    <a:pt x="1528" y="653"/>
                  </a:lnTo>
                  <a:lnTo>
                    <a:pt x="1539" y="645"/>
                  </a:lnTo>
                  <a:lnTo>
                    <a:pt x="1546" y="634"/>
                  </a:lnTo>
                  <a:lnTo>
                    <a:pt x="1546" y="634"/>
                  </a:lnTo>
                  <a:lnTo>
                    <a:pt x="1562" y="604"/>
                  </a:lnTo>
                  <a:lnTo>
                    <a:pt x="1574" y="572"/>
                  </a:lnTo>
                  <a:lnTo>
                    <a:pt x="1583" y="539"/>
                  </a:lnTo>
                  <a:lnTo>
                    <a:pt x="1592" y="504"/>
                  </a:lnTo>
                  <a:lnTo>
                    <a:pt x="1592" y="504"/>
                  </a:lnTo>
                  <a:lnTo>
                    <a:pt x="1595" y="488"/>
                  </a:lnTo>
                  <a:lnTo>
                    <a:pt x="1600" y="474"/>
                  </a:lnTo>
                  <a:lnTo>
                    <a:pt x="1609" y="462"/>
                  </a:lnTo>
                  <a:lnTo>
                    <a:pt x="1618" y="450"/>
                  </a:lnTo>
                  <a:lnTo>
                    <a:pt x="1667" y="397"/>
                  </a:lnTo>
                  <a:lnTo>
                    <a:pt x="1667" y="397"/>
                  </a:lnTo>
                  <a:lnTo>
                    <a:pt x="1681" y="381"/>
                  </a:lnTo>
                  <a:lnTo>
                    <a:pt x="1690" y="363"/>
                  </a:lnTo>
                  <a:lnTo>
                    <a:pt x="1695" y="344"/>
                  </a:lnTo>
                  <a:lnTo>
                    <a:pt x="1697" y="325"/>
                  </a:lnTo>
                  <a:lnTo>
                    <a:pt x="1695" y="307"/>
                  </a:lnTo>
                  <a:lnTo>
                    <a:pt x="1690" y="288"/>
                  </a:lnTo>
                  <a:lnTo>
                    <a:pt x="1681" y="270"/>
                  </a:lnTo>
                  <a:lnTo>
                    <a:pt x="1669" y="255"/>
                  </a:lnTo>
                  <a:lnTo>
                    <a:pt x="1467" y="33"/>
                  </a:lnTo>
                  <a:lnTo>
                    <a:pt x="1467" y="33"/>
                  </a:lnTo>
                  <a:lnTo>
                    <a:pt x="1451" y="19"/>
                  </a:lnTo>
                  <a:lnTo>
                    <a:pt x="1435" y="10"/>
                  </a:lnTo>
                  <a:lnTo>
                    <a:pt x="1416" y="3"/>
                  </a:lnTo>
                  <a:lnTo>
                    <a:pt x="1397" y="0"/>
                  </a:lnTo>
                  <a:lnTo>
                    <a:pt x="1377" y="0"/>
                  </a:lnTo>
                  <a:lnTo>
                    <a:pt x="1358" y="3"/>
                  </a:lnTo>
                  <a:lnTo>
                    <a:pt x="1340" y="10"/>
                  </a:lnTo>
                  <a:lnTo>
                    <a:pt x="1323" y="23"/>
                  </a:lnTo>
                  <a:lnTo>
                    <a:pt x="1275" y="61"/>
                  </a:lnTo>
                  <a:lnTo>
                    <a:pt x="1275" y="61"/>
                  </a:lnTo>
                  <a:lnTo>
                    <a:pt x="1258" y="72"/>
                  </a:lnTo>
                  <a:lnTo>
                    <a:pt x="1247" y="77"/>
                  </a:lnTo>
                  <a:lnTo>
                    <a:pt x="1238" y="81"/>
                  </a:lnTo>
                  <a:lnTo>
                    <a:pt x="1228" y="82"/>
                  </a:lnTo>
                  <a:lnTo>
                    <a:pt x="1217" y="84"/>
                  </a:lnTo>
                  <a:lnTo>
                    <a:pt x="1196" y="84"/>
                  </a:lnTo>
                  <a:lnTo>
                    <a:pt x="1196" y="84"/>
                  </a:lnTo>
                  <a:lnTo>
                    <a:pt x="1045" y="65"/>
                  </a:lnTo>
                  <a:lnTo>
                    <a:pt x="1045" y="65"/>
                  </a:lnTo>
                  <a:lnTo>
                    <a:pt x="1012" y="63"/>
                  </a:lnTo>
                  <a:lnTo>
                    <a:pt x="977" y="63"/>
                  </a:lnTo>
                  <a:lnTo>
                    <a:pt x="943" y="67"/>
                  </a:lnTo>
                  <a:lnTo>
                    <a:pt x="912" y="74"/>
                  </a:lnTo>
                  <a:lnTo>
                    <a:pt x="880" y="84"/>
                  </a:lnTo>
                  <a:lnTo>
                    <a:pt x="848" y="98"/>
                  </a:lnTo>
                  <a:lnTo>
                    <a:pt x="819" y="114"/>
                  </a:lnTo>
                  <a:lnTo>
                    <a:pt x="790" y="135"/>
                  </a:lnTo>
                  <a:lnTo>
                    <a:pt x="790" y="135"/>
                  </a:lnTo>
                  <a:lnTo>
                    <a:pt x="641" y="249"/>
                  </a:lnTo>
                  <a:lnTo>
                    <a:pt x="492" y="365"/>
                  </a:lnTo>
                  <a:lnTo>
                    <a:pt x="492" y="365"/>
                  </a:lnTo>
                  <a:lnTo>
                    <a:pt x="476" y="379"/>
                  </a:lnTo>
                  <a:lnTo>
                    <a:pt x="465" y="395"/>
                  </a:lnTo>
                  <a:lnTo>
                    <a:pt x="458" y="411"/>
                  </a:lnTo>
                  <a:lnTo>
                    <a:pt x="457" y="425"/>
                  </a:lnTo>
                  <a:lnTo>
                    <a:pt x="458" y="441"/>
                  </a:lnTo>
                  <a:lnTo>
                    <a:pt x="464" y="455"/>
                  </a:lnTo>
                  <a:lnTo>
                    <a:pt x="472" y="467"/>
                  </a:lnTo>
                  <a:lnTo>
                    <a:pt x="483" y="478"/>
                  </a:lnTo>
                  <a:lnTo>
                    <a:pt x="495" y="486"/>
                  </a:lnTo>
                  <a:lnTo>
                    <a:pt x="511" y="495"/>
                  </a:lnTo>
                  <a:lnTo>
                    <a:pt x="529" y="499"/>
                  </a:lnTo>
                  <a:lnTo>
                    <a:pt x="548" y="502"/>
                  </a:lnTo>
                  <a:lnTo>
                    <a:pt x="569" y="500"/>
                  </a:lnTo>
                  <a:lnTo>
                    <a:pt x="590" y="497"/>
                  </a:lnTo>
                  <a:lnTo>
                    <a:pt x="611" y="490"/>
                  </a:lnTo>
                  <a:lnTo>
                    <a:pt x="634" y="478"/>
                  </a:lnTo>
                  <a:lnTo>
                    <a:pt x="850" y="344"/>
                  </a:lnTo>
                  <a:lnTo>
                    <a:pt x="850" y="344"/>
                  </a:lnTo>
                  <a:lnTo>
                    <a:pt x="863" y="337"/>
                  </a:lnTo>
                  <a:lnTo>
                    <a:pt x="875" y="332"/>
                  </a:lnTo>
                  <a:lnTo>
                    <a:pt x="887" y="330"/>
                  </a:lnTo>
                  <a:lnTo>
                    <a:pt x="899" y="328"/>
                  </a:lnTo>
                  <a:lnTo>
                    <a:pt x="912" y="328"/>
                  </a:lnTo>
                  <a:lnTo>
                    <a:pt x="924" y="328"/>
                  </a:lnTo>
                  <a:lnTo>
                    <a:pt x="936" y="332"/>
                  </a:lnTo>
                  <a:lnTo>
                    <a:pt x="949" y="337"/>
                  </a:lnTo>
                  <a:lnTo>
                    <a:pt x="949" y="337"/>
                  </a:lnTo>
                  <a:lnTo>
                    <a:pt x="964" y="342"/>
                  </a:lnTo>
                  <a:lnTo>
                    <a:pt x="982" y="348"/>
                  </a:lnTo>
                  <a:lnTo>
                    <a:pt x="1000" y="351"/>
                  </a:lnTo>
                  <a:lnTo>
                    <a:pt x="1017" y="353"/>
                  </a:lnTo>
                  <a:lnTo>
                    <a:pt x="1035" y="355"/>
                  </a:lnTo>
                  <a:lnTo>
                    <a:pt x="1052" y="355"/>
                  </a:lnTo>
                  <a:lnTo>
                    <a:pt x="1070" y="353"/>
                  </a:lnTo>
                  <a:lnTo>
                    <a:pt x="1086" y="351"/>
                  </a:lnTo>
                  <a:lnTo>
                    <a:pt x="1086" y="351"/>
                  </a:lnTo>
                  <a:lnTo>
                    <a:pt x="1098" y="349"/>
                  </a:lnTo>
                  <a:lnTo>
                    <a:pt x="1110" y="349"/>
                  </a:lnTo>
                  <a:lnTo>
                    <a:pt x="1123" y="349"/>
                  </a:lnTo>
                  <a:lnTo>
                    <a:pt x="1135" y="353"/>
                  </a:lnTo>
                  <a:lnTo>
                    <a:pt x="1145" y="356"/>
                  </a:lnTo>
                  <a:lnTo>
                    <a:pt x="1156" y="363"/>
                  </a:lnTo>
                  <a:lnTo>
                    <a:pt x="1166" y="370"/>
                  </a:lnTo>
                  <a:lnTo>
                    <a:pt x="1177" y="377"/>
                  </a:lnTo>
                  <a:lnTo>
                    <a:pt x="1177" y="3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349146" y="2704634"/>
            <a:ext cx="514490" cy="1448731"/>
            <a:chOff x="2400160" y="266700"/>
            <a:chExt cx="514490" cy="938529"/>
          </a:xfrm>
          <a:solidFill>
            <a:schemeClr val="bg1">
              <a:alpha val="37000"/>
            </a:schemeClr>
          </a:solidFill>
        </p:grpSpPr>
        <p:sp>
          <p:nvSpPr>
            <p:cNvPr id="8" name="矩形 7"/>
            <p:cNvSpPr/>
            <p:nvPr/>
          </p:nvSpPr>
          <p:spPr>
            <a:xfrm>
              <a:off x="2400160" y="266700"/>
              <a:ext cx="285890" cy="9385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2778620" y="266700"/>
              <a:ext cx="136030" cy="9385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4" name="直接连接符 13"/>
          <p:cNvCxnSpPr>
            <a:cxnSpLocks/>
          </p:cNvCxnSpPr>
          <p:nvPr/>
        </p:nvCxnSpPr>
        <p:spPr>
          <a:xfrm flipV="1">
            <a:off x="2226767" y="3392420"/>
            <a:ext cx="7509418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9306309" y="5479120"/>
            <a:ext cx="2073910" cy="837987"/>
          </a:xfrm>
          <a:prstGeom prst="rect">
            <a:avLst/>
          </a:prstGeom>
          <a:noFill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sz="2000" b="0" dirty="0">
                <a:solidFill>
                  <a:srgbClr val="0D4081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</a:rPr>
              <a:t>汇报人：冯玉祯</a:t>
            </a:r>
          </a:p>
          <a:p>
            <a:pPr algn="l">
              <a:lnSpc>
                <a:spcPct val="130000"/>
              </a:lnSpc>
            </a:pPr>
            <a:r>
              <a:rPr lang="en-US" altLang="zh-CN" sz="2000" b="0" dirty="0">
                <a:solidFill>
                  <a:srgbClr val="0D4081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</a:rPr>
              <a:t>2023</a:t>
            </a:r>
            <a:r>
              <a:rPr lang="zh-CN" altLang="en-US" sz="2000" b="0" dirty="0">
                <a:solidFill>
                  <a:srgbClr val="0D4081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2000" b="0" dirty="0">
                <a:solidFill>
                  <a:srgbClr val="0D4081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000" b="0" dirty="0">
                <a:solidFill>
                  <a:srgbClr val="0D4081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</a:rPr>
              <a:t>月</a:t>
            </a:r>
            <a:endParaRPr lang="zh-CN" altLang="en-US" sz="2000" b="0" dirty="0">
              <a:solidFill>
                <a:srgbClr val="0E5249"/>
              </a:solidFill>
              <a:effectLst>
                <a:innerShdw blurRad="50800" dist="38100" dir="16200000">
                  <a:prstClr val="black">
                    <a:alpha val="59000"/>
                  </a:prstClr>
                </a:inn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4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/>
          <p:nvPr/>
        </p:nvSpPr>
        <p:spPr>
          <a:xfrm>
            <a:off x="938663" y="1112066"/>
            <a:ext cx="10314673" cy="5129073"/>
          </a:xfrm>
          <a:prstGeom prst="rect">
            <a:avLst/>
          </a:prstGeom>
          <a:noFill/>
          <a:ln>
            <a:solidFill>
              <a:srgbClr val="0D408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4311806" y="813052"/>
            <a:ext cx="3568388" cy="584397"/>
            <a:chOff x="2838450" y="3343765"/>
            <a:chExt cx="6648450" cy="1088819"/>
          </a:xfrm>
        </p:grpSpPr>
        <p:sp>
          <p:nvSpPr>
            <p:cNvPr id="86" name="矩形: 圆角 85"/>
            <p:cNvSpPr/>
            <p:nvPr/>
          </p:nvSpPr>
          <p:spPr>
            <a:xfrm>
              <a:off x="2838450" y="3343765"/>
              <a:ext cx="6648450" cy="1088819"/>
            </a:xfrm>
            <a:prstGeom prst="roundRect">
              <a:avLst/>
            </a:prstGeom>
            <a:solidFill>
              <a:srgbClr val="0D408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87" name="直接连接符 86"/>
            <p:cNvCxnSpPr/>
            <p:nvPr/>
          </p:nvCxnSpPr>
          <p:spPr>
            <a:xfrm>
              <a:off x="3136640" y="4267650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ctangle 3"/>
            <p:cNvSpPr txBox="1">
              <a:spLocks noChangeArrowheads="1"/>
            </p:cNvSpPr>
            <p:nvPr/>
          </p:nvSpPr>
          <p:spPr bwMode="auto">
            <a:xfrm>
              <a:off x="3239870" y="3538080"/>
              <a:ext cx="5695509" cy="749529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zh-CN" altLang="en-US" sz="20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（二）报名流程</a:t>
              </a:r>
            </a:p>
          </p:txBody>
        </p:sp>
        <p:cxnSp>
          <p:nvCxnSpPr>
            <p:cNvPr id="89" name="直接连接符 88"/>
            <p:cNvCxnSpPr/>
            <p:nvPr/>
          </p:nvCxnSpPr>
          <p:spPr>
            <a:xfrm>
              <a:off x="3136640" y="3488168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33"/>
          <p:cNvGrpSpPr/>
          <p:nvPr/>
        </p:nvGrpSpPr>
        <p:grpSpPr bwMode="auto">
          <a:xfrm>
            <a:off x="-2" y="-23918"/>
            <a:ext cx="12192001" cy="262135"/>
            <a:chOff x="5350616" y="1238297"/>
            <a:chExt cx="4631670" cy="76200"/>
          </a:xfrm>
        </p:grpSpPr>
        <p:sp>
          <p:nvSpPr>
            <p:cNvPr id="55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56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0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1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2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grpSp>
        <p:nvGrpSpPr>
          <p:cNvPr id="63" name="组合 33"/>
          <p:cNvGrpSpPr/>
          <p:nvPr/>
        </p:nvGrpSpPr>
        <p:grpSpPr bwMode="auto">
          <a:xfrm flipH="1">
            <a:off x="0" y="6620278"/>
            <a:ext cx="12192001" cy="262135"/>
            <a:chOff x="5350616" y="1238297"/>
            <a:chExt cx="4631670" cy="76200"/>
          </a:xfrm>
        </p:grpSpPr>
        <p:sp>
          <p:nvSpPr>
            <p:cNvPr id="64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5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6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7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8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sp>
        <p:nvSpPr>
          <p:cNvPr id="81" name="Text Box 17"/>
          <p:cNvSpPr txBox="1">
            <a:spLocks noChangeArrowheads="1"/>
          </p:cNvSpPr>
          <p:nvPr/>
        </p:nvSpPr>
        <p:spPr bwMode="black">
          <a:xfrm>
            <a:off x="1355549" y="2271298"/>
            <a:ext cx="4174394" cy="315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D17E7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(2)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符合免修免考条件的须上传佐证材料（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pdf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文档）。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2022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年秋起实行新的免修免考规定，详见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2022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年秋江苏省高校教师岗前培训考试通知。</a:t>
            </a:r>
          </a:p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(3)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发现历史成绩中登记错误的姓名及证件信息，可通过成绩错误申请功能，提交情况说明并上传有效证件，管理员审核通过后进行修改。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550546" y="1559205"/>
            <a:ext cx="27003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>
                <a:solidFill>
                  <a:srgbClr val="FFB10D"/>
                </a:solidFill>
                <a:latin typeface="方正兰亭中黑_GBK" pitchFamily="2" charset="-122"/>
                <a:ea typeface="方正兰亭中黑_GBK" pitchFamily="2" charset="-122"/>
              </a:rPr>
              <a:t>1.</a:t>
            </a:r>
            <a:r>
              <a:rPr lang="zh-CN" altLang="en-US" sz="2200" b="1" dirty="0">
                <a:solidFill>
                  <a:srgbClr val="FFB10D"/>
                </a:solidFill>
                <a:latin typeface="方正兰亭中黑_GBK" pitchFamily="2" charset="-122"/>
                <a:ea typeface="方正兰亭中黑_GBK" pitchFamily="2" charset="-122"/>
              </a:rPr>
              <a:t>培训报名</a:t>
            </a:r>
          </a:p>
        </p:txBody>
      </p:sp>
      <p:sp>
        <p:nvSpPr>
          <p:cNvPr id="27" name="矩形 26"/>
          <p:cNvSpPr/>
          <p:nvPr/>
        </p:nvSpPr>
        <p:spPr>
          <a:xfrm>
            <a:off x="1722907" y="2086584"/>
            <a:ext cx="962025" cy="45719"/>
          </a:xfrm>
          <a:prstGeom prst="rect">
            <a:avLst/>
          </a:prstGeom>
          <a:solidFill>
            <a:srgbClr val="0D4081"/>
          </a:solidFill>
          <a:ln>
            <a:solidFill>
              <a:srgbClr val="0D40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AA35D69-32C5-46AC-BA95-C444C6640B0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37" t="6504" r="3654"/>
          <a:stretch/>
        </p:blipFill>
        <p:spPr>
          <a:xfrm>
            <a:off x="5691306" y="2160166"/>
            <a:ext cx="5243278" cy="14864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t="7987" b="5692"/>
          <a:stretch/>
        </p:blipFill>
        <p:spPr>
          <a:xfrm>
            <a:off x="5691306" y="3856356"/>
            <a:ext cx="5243278" cy="17057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38963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/>
          <p:nvPr/>
        </p:nvSpPr>
        <p:spPr>
          <a:xfrm>
            <a:off x="938663" y="1112066"/>
            <a:ext cx="10314673" cy="5129073"/>
          </a:xfrm>
          <a:prstGeom prst="rect">
            <a:avLst/>
          </a:prstGeom>
          <a:noFill/>
          <a:ln>
            <a:solidFill>
              <a:srgbClr val="0D408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4311806" y="813052"/>
            <a:ext cx="3568388" cy="584397"/>
            <a:chOff x="2838450" y="3343765"/>
            <a:chExt cx="6648450" cy="1088819"/>
          </a:xfrm>
        </p:grpSpPr>
        <p:sp>
          <p:nvSpPr>
            <p:cNvPr id="86" name="矩形: 圆角 85"/>
            <p:cNvSpPr/>
            <p:nvPr/>
          </p:nvSpPr>
          <p:spPr>
            <a:xfrm>
              <a:off x="2838450" y="3343765"/>
              <a:ext cx="6648450" cy="1088819"/>
            </a:xfrm>
            <a:prstGeom prst="roundRect">
              <a:avLst/>
            </a:prstGeom>
            <a:solidFill>
              <a:srgbClr val="0D408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87" name="直接连接符 86"/>
            <p:cNvCxnSpPr/>
            <p:nvPr/>
          </p:nvCxnSpPr>
          <p:spPr>
            <a:xfrm>
              <a:off x="3136640" y="4267650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ctangle 3"/>
            <p:cNvSpPr txBox="1">
              <a:spLocks noChangeArrowheads="1"/>
            </p:cNvSpPr>
            <p:nvPr/>
          </p:nvSpPr>
          <p:spPr bwMode="auto">
            <a:xfrm>
              <a:off x="3239870" y="3538080"/>
              <a:ext cx="5695509" cy="749529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zh-CN" altLang="en-US" sz="20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（三）在线学习</a:t>
              </a:r>
            </a:p>
          </p:txBody>
        </p:sp>
        <p:cxnSp>
          <p:nvCxnSpPr>
            <p:cNvPr id="89" name="直接连接符 88"/>
            <p:cNvCxnSpPr/>
            <p:nvPr/>
          </p:nvCxnSpPr>
          <p:spPr>
            <a:xfrm>
              <a:off x="3136640" y="3488168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33"/>
          <p:cNvGrpSpPr/>
          <p:nvPr/>
        </p:nvGrpSpPr>
        <p:grpSpPr bwMode="auto">
          <a:xfrm>
            <a:off x="-2" y="-23918"/>
            <a:ext cx="12192001" cy="262135"/>
            <a:chOff x="5350616" y="1238297"/>
            <a:chExt cx="4631670" cy="76200"/>
          </a:xfrm>
        </p:grpSpPr>
        <p:sp>
          <p:nvSpPr>
            <p:cNvPr id="55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56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0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1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2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grpSp>
        <p:nvGrpSpPr>
          <p:cNvPr id="63" name="组合 33"/>
          <p:cNvGrpSpPr/>
          <p:nvPr/>
        </p:nvGrpSpPr>
        <p:grpSpPr bwMode="auto">
          <a:xfrm flipH="1">
            <a:off x="0" y="6620278"/>
            <a:ext cx="12192001" cy="262135"/>
            <a:chOff x="5350616" y="1238297"/>
            <a:chExt cx="4631670" cy="76200"/>
          </a:xfrm>
        </p:grpSpPr>
        <p:sp>
          <p:nvSpPr>
            <p:cNvPr id="64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5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6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7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8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sp>
        <p:nvSpPr>
          <p:cNvPr id="81" name="Text Box 17"/>
          <p:cNvSpPr txBox="1">
            <a:spLocks noChangeArrowheads="1"/>
          </p:cNvSpPr>
          <p:nvPr/>
        </p:nvSpPr>
        <p:spPr bwMode="black">
          <a:xfrm>
            <a:off x="1355548" y="2271298"/>
            <a:ext cx="9277618" cy="831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D17E7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学校审核通过后，点击“岗前培训”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—“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我的培训”，点击培训科目后的“前往学习”可进行电脑端视频学习，学习平台实时记录学习时长。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550546" y="1559205"/>
            <a:ext cx="27003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FFB10D"/>
                </a:solidFill>
                <a:latin typeface="方正兰亭中黑_GBK" pitchFamily="2" charset="-122"/>
                <a:ea typeface="方正兰亭中黑_GBK" pitchFamily="2" charset="-122"/>
              </a:rPr>
              <a:t>网页端学习</a:t>
            </a:r>
          </a:p>
        </p:txBody>
      </p:sp>
      <p:sp>
        <p:nvSpPr>
          <p:cNvPr id="27" name="矩形 26"/>
          <p:cNvSpPr/>
          <p:nvPr/>
        </p:nvSpPr>
        <p:spPr>
          <a:xfrm>
            <a:off x="1722907" y="2086584"/>
            <a:ext cx="962025" cy="45719"/>
          </a:xfrm>
          <a:prstGeom prst="rect">
            <a:avLst/>
          </a:prstGeom>
          <a:solidFill>
            <a:srgbClr val="0D4081"/>
          </a:solidFill>
          <a:ln>
            <a:solidFill>
              <a:srgbClr val="0D40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A3B99A6-7478-43C1-868D-268ECF06C9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5359" y="3324316"/>
            <a:ext cx="4247754" cy="23753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7B4D82A-6B18-4A83-9F42-376B469F23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8887" y="3324316"/>
            <a:ext cx="4205258" cy="23753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/>
          <p:nvPr/>
        </p:nvSpPr>
        <p:spPr>
          <a:xfrm>
            <a:off x="938663" y="1112066"/>
            <a:ext cx="10314673" cy="5129073"/>
          </a:xfrm>
          <a:prstGeom prst="rect">
            <a:avLst/>
          </a:prstGeom>
          <a:noFill/>
          <a:ln>
            <a:solidFill>
              <a:srgbClr val="0D408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4311806" y="813052"/>
            <a:ext cx="3568388" cy="584397"/>
            <a:chOff x="2838450" y="3343765"/>
            <a:chExt cx="6648450" cy="1088819"/>
          </a:xfrm>
        </p:grpSpPr>
        <p:sp>
          <p:nvSpPr>
            <p:cNvPr id="86" name="矩形: 圆角 85"/>
            <p:cNvSpPr/>
            <p:nvPr/>
          </p:nvSpPr>
          <p:spPr>
            <a:xfrm>
              <a:off x="2838450" y="3343765"/>
              <a:ext cx="6648450" cy="1088819"/>
            </a:xfrm>
            <a:prstGeom prst="roundRect">
              <a:avLst/>
            </a:prstGeom>
            <a:solidFill>
              <a:srgbClr val="0D408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87" name="直接连接符 86"/>
            <p:cNvCxnSpPr/>
            <p:nvPr/>
          </p:nvCxnSpPr>
          <p:spPr>
            <a:xfrm>
              <a:off x="3136640" y="4267650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ctangle 3"/>
            <p:cNvSpPr txBox="1">
              <a:spLocks noChangeArrowheads="1"/>
            </p:cNvSpPr>
            <p:nvPr/>
          </p:nvSpPr>
          <p:spPr bwMode="auto">
            <a:xfrm>
              <a:off x="3239870" y="3538080"/>
              <a:ext cx="5695509" cy="749529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zh-CN" altLang="en-US" sz="20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（三）在线学习</a:t>
              </a:r>
            </a:p>
          </p:txBody>
        </p:sp>
        <p:cxnSp>
          <p:nvCxnSpPr>
            <p:cNvPr id="89" name="直接连接符 88"/>
            <p:cNvCxnSpPr/>
            <p:nvPr/>
          </p:nvCxnSpPr>
          <p:spPr>
            <a:xfrm>
              <a:off x="3136640" y="3488168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33"/>
          <p:cNvGrpSpPr/>
          <p:nvPr/>
        </p:nvGrpSpPr>
        <p:grpSpPr bwMode="auto">
          <a:xfrm>
            <a:off x="-2" y="-23918"/>
            <a:ext cx="12192001" cy="262135"/>
            <a:chOff x="5350616" y="1238297"/>
            <a:chExt cx="4631670" cy="76200"/>
          </a:xfrm>
        </p:grpSpPr>
        <p:sp>
          <p:nvSpPr>
            <p:cNvPr id="55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56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0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1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2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grpSp>
        <p:nvGrpSpPr>
          <p:cNvPr id="63" name="组合 33"/>
          <p:cNvGrpSpPr/>
          <p:nvPr/>
        </p:nvGrpSpPr>
        <p:grpSpPr bwMode="auto">
          <a:xfrm flipH="1">
            <a:off x="0" y="6620278"/>
            <a:ext cx="12192001" cy="262135"/>
            <a:chOff x="5350616" y="1238297"/>
            <a:chExt cx="4631670" cy="76200"/>
          </a:xfrm>
        </p:grpSpPr>
        <p:sp>
          <p:nvSpPr>
            <p:cNvPr id="64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5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6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7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8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sp>
        <p:nvSpPr>
          <p:cNvPr id="81" name="Text Box 17"/>
          <p:cNvSpPr txBox="1">
            <a:spLocks noChangeArrowheads="1"/>
          </p:cNvSpPr>
          <p:nvPr/>
        </p:nvSpPr>
        <p:spPr bwMode="black">
          <a:xfrm>
            <a:off x="1355548" y="2271298"/>
            <a:ext cx="4418235" cy="1994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D17E7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学校审核通过后，点击“岗前培训”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—“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我的培训”，点击培训科目后的“前往学习”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,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 选择“课程练习”模块后可进行模拟练习，正式考试试题部分来自于练习题。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550546" y="1559205"/>
            <a:ext cx="27003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FFB10D"/>
                </a:solidFill>
                <a:latin typeface="方正兰亭中黑_GBK" pitchFamily="2" charset="-122"/>
                <a:ea typeface="方正兰亭中黑_GBK" pitchFamily="2" charset="-122"/>
              </a:rPr>
              <a:t>网页端学习</a:t>
            </a:r>
          </a:p>
        </p:txBody>
      </p:sp>
      <p:sp>
        <p:nvSpPr>
          <p:cNvPr id="27" name="矩形 26"/>
          <p:cNvSpPr/>
          <p:nvPr/>
        </p:nvSpPr>
        <p:spPr>
          <a:xfrm>
            <a:off x="1722907" y="2086584"/>
            <a:ext cx="962025" cy="45719"/>
          </a:xfrm>
          <a:prstGeom prst="rect">
            <a:avLst/>
          </a:prstGeom>
          <a:solidFill>
            <a:srgbClr val="0D4081"/>
          </a:solidFill>
          <a:ln>
            <a:solidFill>
              <a:srgbClr val="0D40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0C776B1-A2C1-407D-9116-A8AE9A42B1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668" y="2193486"/>
            <a:ext cx="4210456" cy="30230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68474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/>
          <p:nvPr/>
        </p:nvSpPr>
        <p:spPr>
          <a:xfrm>
            <a:off x="938663" y="1112066"/>
            <a:ext cx="10314673" cy="5129073"/>
          </a:xfrm>
          <a:prstGeom prst="rect">
            <a:avLst/>
          </a:prstGeom>
          <a:noFill/>
          <a:ln>
            <a:solidFill>
              <a:srgbClr val="0D408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4311806" y="813052"/>
            <a:ext cx="3568388" cy="584397"/>
            <a:chOff x="2838450" y="3343765"/>
            <a:chExt cx="6648450" cy="1088819"/>
          </a:xfrm>
        </p:grpSpPr>
        <p:sp>
          <p:nvSpPr>
            <p:cNvPr id="86" name="矩形: 圆角 85"/>
            <p:cNvSpPr/>
            <p:nvPr/>
          </p:nvSpPr>
          <p:spPr>
            <a:xfrm>
              <a:off x="2838450" y="3343765"/>
              <a:ext cx="6648450" cy="1088819"/>
            </a:xfrm>
            <a:prstGeom prst="roundRect">
              <a:avLst/>
            </a:prstGeom>
            <a:solidFill>
              <a:srgbClr val="0D408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87" name="直接连接符 86"/>
            <p:cNvCxnSpPr/>
            <p:nvPr/>
          </p:nvCxnSpPr>
          <p:spPr>
            <a:xfrm>
              <a:off x="3136640" y="4267650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ctangle 3"/>
            <p:cNvSpPr txBox="1">
              <a:spLocks noChangeArrowheads="1"/>
            </p:cNvSpPr>
            <p:nvPr/>
          </p:nvSpPr>
          <p:spPr bwMode="auto">
            <a:xfrm>
              <a:off x="3239870" y="3538080"/>
              <a:ext cx="5695509" cy="749529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zh-CN" altLang="en-US" sz="20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（三）在线学习</a:t>
              </a:r>
            </a:p>
          </p:txBody>
        </p:sp>
        <p:cxnSp>
          <p:nvCxnSpPr>
            <p:cNvPr id="89" name="直接连接符 88"/>
            <p:cNvCxnSpPr/>
            <p:nvPr/>
          </p:nvCxnSpPr>
          <p:spPr>
            <a:xfrm>
              <a:off x="3136640" y="3488168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33"/>
          <p:cNvGrpSpPr/>
          <p:nvPr/>
        </p:nvGrpSpPr>
        <p:grpSpPr bwMode="auto">
          <a:xfrm>
            <a:off x="-2" y="-23918"/>
            <a:ext cx="12192001" cy="262135"/>
            <a:chOff x="5350616" y="1238297"/>
            <a:chExt cx="4631670" cy="76200"/>
          </a:xfrm>
        </p:grpSpPr>
        <p:sp>
          <p:nvSpPr>
            <p:cNvPr id="55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56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0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1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2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grpSp>
        <p:nvGrpSpPr>
          <p:cNvPr id="63" name="组合 33"/>
          <p:cNvGrpSpPr/>
          <p:nvPr/>
        </p:nvGrpSpPr>
        <p:grpSpPr bwMode="auto">
          <a:xfrm flipH="1">
            <a:off x="0" y="6620278"/>
            <a:ext cx="12192001" cy="262135"/>
            <a:chOff x="5350616" y="1238297"/>
            <a:chExt cx="4631670" cy="76200"/>
          </a:xfrm>
        </p:grpSpPr>
        <p:sp>
          <p:nvSpPr>
            <p:cNvPr id="64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5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6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7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8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sp>
        <p:nvSpPr>
          <p:cNvPr id="81" name="Text Box 17"/>
          <p:cNvSpPr txBox="1">
            <a:spLocks noChangeArrowheads="1"/>
          </p:cNvSpPr>
          <p:nvPr/>
        </p:nvSpPr>
        <p:spPr bwMode="black">
          <a:xfrm>
            <a:off x="1355549" y="2271298"/>
            <a:ext cx="6228630" cy="831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D17E7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关注微信公众号“南京师范大学培训中心”或者扫码二维码关注。点击 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【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岗前培训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】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，进入学习平台。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550546" y="1559205"/>
            <a:ext cx="27003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FFB10D"/>
                </a:solidFill>
                <a:latin typeface="方正兰亭中黑_GBK" pitchFamily="2" charset="-122"/>
                <a:ea typeface="方正兰亭中黑_GBK" pitchFamily="2" charset="-122"/>
              </a:rPr>
              <a:t>移动端学习</a:t>
            </a:r>
          </a:p>
        </p:txBody>
      </p:sp>
      <p:sp>
        <p:nvSpPr>
          <p:cNvPr id="27" name="矩形 26"/>
          <p:cNvSpPr/>
          <p:nvPr/>
        </p:nvSpPr>
        <p:spPr>
          <a:xfrm>
            <a:off x="1722907" y="2086584"/>
            <a:ext cx="962025" cy="45719"/>
          </a:xfrm>
          <a:prstGeom prst="rect">
            <a:avLst/>
          </a:prstGeom>
          <a:solidFill>
            <a:srgbClr val="0D4081"/>
          </a:solidFill>
          <a:ln>
            <a:solidFill>
              <a:srgbClr val="0D40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85045C2-4504-48F6-85F4-57EDD084E83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55" b="27982"/>
          <a:stretch/>
        </p:blipFill>
        <p:spPr>
          <a:xfrm>
            <a:off x="7979353" y="1774648"/>
            <a:ext cx="2878809" cy="415183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E4FA09C-282D-4CF7-A9B0-0D4F06E5D8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9151" y="3241803"/>
            <a:ext cx="5341670" cy="250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990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/>
          <p:nvPr/>
        </p:nvSpPr>
        <p:spPr>
          <a:xfrm>
            <a:off x="938663" y="1112066"/>
            <a:ext cx="10314673" cy="5129073"/>
          </a:xfrm>
          <a:prstGeom prst="rect">
            <a:avLst/>
          </a:prstGeom>
          <a:noFill/>
          <a:ln>
            <a:solidFill>
              <a:srgbClr val="0D408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4311806" y="813052"/>
            <a:ext cx="3568388" cy="584397"/>
            <a:chOff x="2838450" y="3343765"/>
            <a:chExt cx="6648450" cy="1088819"/>
          </a:xfrm>
        </p:grpSpPr>
        <p:sp>
          <p:nvSpPr>
            <p:cNvPr id="86" name="矩形: 圆角 85"/>
            <p:cNvSpPr/>
            <p:nvPr/>
          </p:nvSpPr>
          <p:spPr>
            <a:xfrm>
              <a:off x="2838450" y="3343765"/>
              <a:ext cx="6648450" cy="1088819"/>
            </a:xfrm>
            <a:prstGeom prst="roundRect">
              <a:avLst/>
            </a:prstGeom>
            <a:solidFill>
              <a:srgbClr val="0D408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87" name="直接连接符 86"/>
            <p:cNvCxnSpPr/>
            <p:nvPr/>
          </p:nvCxnSpPr>
          <p:spPr>
            <a:xfrm>
              <a:off x="3136640" y="4267650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ctangle 3"/>
            <p:cNvSpPr txBox="1">
              <a:spLocks noChangeArrowheads="1"/>
            </p:cNvSpPr>
            <p:nvPr/>
          </p:nvSpPr>
          <p:spPr bwMode="auto">
            <a:xfrm>
              <a:off x="3239870" y="3538080"/>
              <a:ext cx="5695509" cy="749528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zh-CN" altLang="en-US" sz="20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（四）模拟考试</a:t>
              </a:r>
            </a:p>
          </p:txBody>
        </p:sp>
        <p:cxnSp>
          <p:nvCxnSpPr>
            <p:cNvPr id="89" name="直接连接符 88"/>
            <p:cNvCxnSpPr/>
            <p:nvPr/>
          </p:nvCxnSpPr>
          <p:spPr>
            <a:xfrm>
              <a:off x="3136640" y="3488168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33"/>
          <p:cNvGrpSpPr/>
          <p:nvPr/>
        </p:nvGrpSpPr>
        <p:grpSpPr bwMode="auto">
          <a:xfrm>
            <a:off x="-2" y="-23918"/>
            <a:ext cx="12192001" cy="262135"/>
            <a:chOff x="5350616" y="1238297"/>
            <a:chExt cx="4631670" cy="76200"/>
          </a:xfrm>
        </p:grpSpPr>
        <p:sp>
          <p:nvSpPr>
            <p:cNvPr id="55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56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0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1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2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grpSp>
        <p:nvGrpSpPr>
          <p:cNvPr id="63" name="组合 33"/>
          <p:cNvGrpSpPr/>
          <p:nvPr/>
        </p:nvGrpSpPr>
        <p:grpSpPr bwMode="auto">
          <a:xfrm flipH="1">
            <a:off x="0" y="6620278"/>
            <a:ext cx="12192001" cy="262135"/>
            <a:chOff x="5350616" y="1238297"/>
            <a:chExt cx="4631670" cy="76200"/>
          </a:xfrm>
        </p:grpSpPr>
        <p:sp>
          <p:nvSpPr>
            <p:cNvPr id="64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5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6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7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8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sp>
        <p:nvSpPr>
          <p:cNvPr id="81" name="Text Box 17"/>
          <p:cNvSpPr txBox="1">
            <a:spLocks noChangeArrowheads="1"/>
          </p:cNvSpPr>
          <p:nvPr/>
        </p:nvSpPr>
        <p:spPr bwMode="black">
          <a:xfrm>
            <a:off x="1498610" y="2339670"/>
            <a:ext cx="9021344" cy="443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D17E7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首页点击“岗前培训”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—“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我的培训”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—“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模拟考试”，可以进行模拟考试。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550546" y="1559205"/>
            <a:ext cx="27003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FFB10D"/>
                </a:solidFill>
                <a:latin typeface="方正兰亭中黑_GBK" pitchFamily="2" charset="-122"/>
                <a:ea typeface="方正兰亭中黑_GBK" pitchFamily="2" charset="-122"/>
              </a:rPr>
              <a:t>模拟考试</a:t>
            </a:r>
          </a:p>
        </p:txBody>
      </p:sp>
      <p:sp>
        <p:nvSpPr>
          <p:cNvPr id="27" name="矩形 26"/>
          <p:cNvSpPr/>
          <p:nvPr/>
        </p:nvSpPr>
        <p:spPr>
          <a:xfrm>
            <a:off x="1722907" y="2086584"/>
            <a:ext cx="962025" cy="45719"/>
          </a:xfrm>
          <a:prstGeom prst="rect">
            <a:avLst/>
          </a:prstGeom>
          <a:solidFill>
            <a:srgbClr val="0D4081"/>
          </a:solidFill>
          <a:ln>
            <a:solidFill>
              <a:srgbClr val="0D40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4A90940-F8BE-4DDA-8043-5F11DAED49F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533"/>
          <a:stretch/>
        </p:blipFill>
        <p:spPr>
          <a:xfrm>
            <a:off x="1550546" y="3359907"/>
            <a:ext cx="4841545" cy="236833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73D8B17-D3DC-4E4D-8DE5-F705B5B574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3241" y="3461739"/>
            <a:ext cx="3568388" cy="21646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/>
          <p:nvPr/>
        </p:nvSpPr>
        <p:spPr>
          <a:xfrm>
            <a:off x="938663" y="1112066"/>
            <a:ext cx="10314673" cy="5129073"/>
          </a:xfrm>
          <a:prstGeom prst="rect">
            <a:avLst/>
          </a:prstGeom>
          <a:noFill/>
          <a:ln>
            <a:solidFill>
              <a:srgbClr val="0D408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4311806" y="813052"/>
            <a:ext cx="3568388" cy="584397"/>
            <a:chOff x="2838450" y="3343765"/>
            <a:chExt cx="6648450" cy="1088819"/>
          </a:xfrm>
        </p:grpSpPr>
        <p:sp>
          <p:nvSpPr>
            <p:cNvPr id="86" name="矩形: 圆角 85"/>
            <p:cNvSpPr/>
            <p:nvPr/>
          </p:nvSpPr>
          <p:spPr>
            <a:xfrm>
              <a:off x="2838450" y="3343765"/>
              <a:ext cx="6648450" cy="1088819"/>
            </a:xfrm>
            <a:prstGeom prst="roundRect">
              <a:avLst/>
            </a:prstGeom>
            <a:solidFill>
              <a:srgbClr val="0D408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87" name="直接连接符 86"/>
            <p:cNvCxnSpPr/>
            <p:nvPr/>
          </p:nvCxnSpPr>
          <p:spPr>
            <a:xfrm>
              <a:off x="3136640" y="4267650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ctangle 3"/>
            <p:cNvSpPr txBox="1">
              <a:spLocks noChangeArrowheads="1"/>
            </p:cNvSpPr>
            <p:nvPr/>
          </p:nvSpPr>
          <p:spPr bwMode="auto">
            <a:xfrm>
              <a:off x="3239870" y="3538078"/>
              <a:ext cx="5695509" cy="749528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zh-CN" altLang="en-US" sz="20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（五）考试资格</a:t>
              </a:r>
            </a:p>
          </p:txBody>
        </p:sp>
        <p:cxnSp>
          <p:nvCxnSpPr>
            <p:cNvPr id="89" name="直接连接符 88"/>
            <p:cNvCxnSpPr/>
            <p:nvPr/>
          </p:nvCxnSpPr>
          <p:spPr>
            <a:xfrm>
              <a:off x="3136640" y="3488168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33"/>
          <p:cNvGrpSpPr/>
          <p:nvPr/>
        </p:nvGrpSpPr>
        <p:grpSpPr bwMode="auto">
          <a:xfrm>
            <a:off x="-2" y="-23918"/>
            <a:ext cx="12192001" cy="262135"/>
            <a:chOff x="5350616" y="1238297"/>
            <a:chExt cx="4631670" cy="76200"/>
          </a:xfrm>
        </p:grpSpPr>
        <p:sp>
          <p:nvSpPr>
            <p:cNvPr id="55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56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0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1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2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grpSp>
        <p:nvGrpSpPr>
          <p:cNvPr id="63" name="组合 33"/>
          <p:cNvGrpSpPr/>
          <p:nvPr/>
        </p:nvGrpSpPr>
        <p:grpSpPr bwMode="auto">
          <a:xfrm flipH="1">
            <a:off x="0" y="6620278"/>
            <a:ext cx="12192001" cy="262135"/>
            <a:chOff x="5350616" y="1238297"/>
            <a:chExt cx="4631670" cy="76200"/>
          </a:xfrm>
        </p:grpSpPr>
        <p:sp>
          <p:nvSpPr>
            <p:cNvPr id="64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5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6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7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8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sp>
        <p:nvSpPr>
          <p:cNvPr id="81" name="Text Box 17"/>
          <p:cNvSpPr txBox="1">
            <a:spLocks noChangeArrowheads="1"/>
          </p:cNvSpPr>
          <p:nvPr/>
        </p:nvSpPr>
        <p:spPr bwMode="black">
          <a:xfrm>
            <a:off x="1498609" y="2339670"/>
            <a:ext cx="8612041" cy="831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D17E7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首页点击“岗前培训”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—“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我的培训”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—“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考试资格”，学习完成后，系统显示是否具有考试资格。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550546" y="1559205"/>
            <a:ext cx="27003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FFB10D"/>
                </a:solidFill>
                <a:latin typeface="方正兰亭中黑_GBK" pitchFamily="2" charset="-122"/>
                <a:ea typeface="方正兰亭中黑_GBK" pitchFamily="2" charset="-122"/>
              </a:rPr>
              <a:t>考试安排</a:t>
            </a:r>
          </a:p>
        </p:txBody>
      </p:sp>
      <p:sp>
        <p:nvSpPr>
          <p:cNvPr id="27" name="矩形 26"/>
          <p:cNvSpPr/>
          <p:nvPr/>
        </p:nvSpPr>
        <p:spPr>
          <a:xfrm>
            <a:off x="1722907" y="2086584"/>
            <a:ext cx="962025" cy="45719"/>
          </a:xfrm>
          <a:prstGeom prst="rect">
            <a:avLst/>
          </a:prstGeom>
          <a:solidFill>
            <a:srgbClr val="0D4081"/>
          </a:solidFill>
          <a:ln>
            <a:solidFill>
              <a:srgbClr val="0D40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BB4368A-3770-4358-999C-5F515BE892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7111" y="3550319"/>
            <a:ext cx="8737775" cy="2154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727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/>
          <p:nvPr/>
        </p:nvSpPr>
        <p:spPr>
          <a:xfrm>
            <a:off x="938663" y="1112066"/>
            <a:ext cx="10314673" cy="5129073"/>
          </a:xfrm>
          <a:prstGeom prst="rect">
            <a:avLst/>
          </a:prstGeom>
          <a:noFill/>
          <a:ln>
            <a:solidFill>
              <a:srgbClr val="0D408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4311806" y="813052"/>
            <a:ext cx="3568388" cy="584397"/>
            <a:chOff x="2838450" y="3343765"/>
            <a:chExt cx="6648450" cy="1088819"/>
          </a:xfrm>
        </p:grpSpPr>
        <p:sp>
          <p:nvSpPr>
            <p:cNvPr id="86" name="矩形: 圆角 85"/>
            <p:cNvSpPr/>
            <p:nvPr/>
          </p:nvSpPr>
          <p:spPr>
            <a:xfrm>
              <a:off x="2838450" y="3343765"/>
              <a:ext cx="6648450" cy="1088819"/>
            </a:xfrm>
            <a:prstGeom prst="roundRect">
              <a:avLst/>
            </a:prstGeom>
            <a:solidFill>
              <a:srgbClr val="0D408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87" name="直接连接符 86"/>
            <p:cNvCxnSpPr/>
            <p:nvPr/>
          </p:nvCxnSpPr>
          <p:spPr>
            <a:xfrm>
              <a:off x="3136640" y="4267650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ctangle 3"/>
            <p:cNvSpPr txBox="1">
              <a:spLocks noChangeArrowheads="1"/>
            </p:cNvSpPr>
            <p:nvPr/>
          </p:nvSpPr>
          <p:spPr bwMode="auto">
            <a:xfrm>
              <a:off x="3239870" y="3538078"/>
              <a:ext cx="5695509" cy="749528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zh-CN" altLang="en-US" sz="20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（六）考试安排</a:t>
              </a:r>
            </a:p>
          </p:txBody>
        </p:sp>
        <p:cxnSp>
          <p:nvCxnSpPr>
            <p:cNvPr id="89" name="直接连接符 88"/>
            <p:cNvCxnSpPr/>
            <p:nvPr/>
          </p:nvCxnSpPr>
          <p:spPr>
            <a:xfrm>
              <a:off x="3136640" y="3488168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33"/>
          <p:cNvGrpSpPr/>
          <p:nvPr/>
        </p:nvGrpSpPr>
        <p:grpSpPr bwMode="auto">
          <a:xfrm>
            <a:off x="-2" y="-23918"/>
            <a:ext cx="12192001" cy="262135"/>
            <a:chOff x="5350616" y="1238297"/>
            <a:chExt cx="4631670" cy="76200"/>
          </a:xfrm>
        </p:grpSpPr>
        <p:sp>
          <p:nvSpPr>
            <p:cNvPr id="55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56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0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1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2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grpSp>
        <p:nvGrpSpPr>
          <p:cNvPr id="63" name="组合 33"/>
          <p:cNvGrpSpPr/>
          <p:nvPr/>
        </p:nvGrpSpPr>
        <p:grpSpPr bwMode="auto">
          <a:xfrm flipH="1">
            <a:off x="0" y="6620278"/>
            <a:ext cx="12192001" cy="262135"/>
            <a:chOff x="5350616" y="1238297"/>
            <a:chExt cx="4631670" cy="76200"/>
          </a:xfrm>
        </p:grpSpPr>
        <p:sp>
          <p:nvSpPr>
            <p:cNvPr id="64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5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6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7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8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sp>
        <p:nvSpPr>
          <p:cNvPr id="81" name="Text Box 17"/>
          <p:cNvSpPr txBox="1">
            <a:spLocks noChangeArrowheads="1"/>
          </p:cNvSpPr>
          <p:nvPr/>
        </p:nvSpPr>
        <p:spPr bwMode="black">
          <a:xfrm>
            <a:off x="1498609" y="2339670"/>
            <a:ext cx="8612041" cy="831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D17E7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首页点击“岗前培训”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—“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我的培训”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—“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考试安排”，考试安排后，可以点击“打印准考证”。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550546" y="1559205"/>
            <a:ext cx="27003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FFB10D"/>
                </a:solidFill>
                <a:latin typeface="方正兰亭中黑_GBK" pitchFamily="2" charset="-122"/>
                <a:ea typeface="方正兰亭中黑_GBK" pitchFamily="2" charset="-122"/>
              </a:rPr>
              <a:t>考试安排</a:t>
            </a:r>
          </a:p>
        </p:txBody>
      </p:sp>
      <p:sp>
        <p:nvSpPr>
          <p:cNvPr id="27" name="矩形 26"/>
          <p:cNvSpPr/>
          <p:nvPr/>
        </p:nvSpPr>
        <p:spPr>
          <a:xfrm>
            <a:off x="1722907" y="2086584"/>
            <a:ext cx="962025" cy="45719"/>
          </a:xfrm>
          <a:prstGeom prst="rect">
            <a:avLst/>
          </a:prstGeom>
          <a:solidFill>
            <a:srgbClr val="0D4081"/>
          </a:solidFill>
          <a:ln>
            <a:solidFill>
              <a:srgbClr val="0D40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2C23D23-63EB-44D7-83AB-B38D37BE09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2128" y="3429000"/>
            <a:ext cx="8387743" cy="2472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905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/>
          <p:nvPr/>
        </p:nvSpPr>
        <p:spPr>
          <a:xfrm>
            <a:off x="938663" y="1112066"/>
            <a:ext cx="10314673" cy="5129073"/>
          </a:xfrm>
          <a:prstGeom prst="rect">
            <a:avLst/>
          </a:prstGeom>
          <a:noFill/>
          <a:ln>
            <a:solidFill>
              <a:srgbClr val="0D408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4311806" y="813052"/>
            <a:ext cx="3568388" cy="584397"/>
            <a:chOff x="2838450" y="3343765"/>
            <a:chExt cx="6648450" cy="1088819"/>
          </a:xfrm>
        </p:grpSpPr>
        <p:sp>
          <p:nvSpPr>
            <p:cNvPr id="86" name="矩形: 圆角 85"/>
            <p:cNvSpPr/>
            <p:nvPr/>
          </p:nvSpPr>
          <p:spPr>
            <a:xfrm>
              <a:off x="2838450" y="3343765"/>
              <a:ext cx="6648450" cy="1088819"/>
            </a:xfrm>
            <a:prstGeom prst="roundRect">
              <a:avLst/>
            </a:prstGeom>
            <a:solidFill>
              <a:srgbClr val="0D408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87" name="直接连接符 86"/>
            <p:cNvCxnSpPr/>
            <p:nvPr/>
          </p:nvCxnSpPr>
          <p:spPr>
            <a:xfrm>
              <a:off x="3136640" y="4267650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ctangle 3"/>
            <p:cNvSpPr txBox="1">
              <a:spLocks noChangeArrowheads="1"/>
            </p:cNvSpPr>
            <p:nvPr/>
          </p:nvSpPr>
          <p:spPr bwMode="auto">
            <a:xfrm>
              <a:off x="3239870" y="3538078"/>
              <a:ext cx="5695509" cy="749528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zh-CN" altLang="en-US" sz="20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（七）成绩查询</a:t>
              </a:r>
            </a:p>
          </p:txBody>
        </p:sp>
        <p:cxnSp>
          <p:nvCxnSpPr>
            <p:cNvPr id="89" name="直接连接符 88"/>
            <p:cNvCxnSpPr/>
            <p:nvPr/>
          </p:nvCxnSpPr>
          <p:spPr>
            <a:xfrm>
              <a:off x="3136640" y="3488168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33"/>
          <p:cNvGrpSpPr/>
          <p:nvPr/>
        </p:nvGrpSpPr>
        <p:grpSpPr bwMode="auto">
          <a:xfrm>
            <a:off x="-2" y="-23918"/>
            <a:ext cx="12192001" cy="262135"/>
            <a:chOff x="5350616" y="1238297"/>
            <a:chExt cx="4631670" cy="76200"/>
          </a:xfrm>
        </p:grpSpPr>
        <p:sp>
          <p:nvSpPr>
            <p:cNvPr id="55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56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0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1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2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grpSp>
        <p:nvGrpSpPr>
          <p:cNvPr id="63" name="组合 33"/>
          <p:cNvGrpSpPr/>
          <p:nvPr/>
        </p:nvGrpSpPr>
        <p:grpSpPr bwMode="auto">
          <a:xfrm flipH="1">
            <a:off x="0" y="6620278"/>
            <a:ext cx="12192001" cy="262135"/>
            <a:chOff x="5350616" y="1238297"/>
            <a:chExt cx="4631670" cy="76200"/>
          </a:xfrm>
        </p:grpSpPr>
        <p:sp>
          <p:nvSpPr>
            <p:cNvPr id="64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5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6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7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8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sp>
        <p:nvSpPr>
          <p:cNvPr id="81" name="Text Box 17"/>
          <p:cNvSpPr txBox="1">
            <a:spLocks noChangeArrowheads="1"/>
          </p:cNvSpPr>
          <p:nvPr/>
        </p:nvSpPr>
        <p:spPr bwMode="black">
          <a:xfrm>
            <a:off x="1498609" y="2339670"/>
            <a:ext cx="8612041" cy="831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D17E7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首页点击“岗前培训”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—“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我的培训”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—“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成绩查询”，成绩发布后，可以查看考试成绩。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550546" y="1559205"/>
            <a:ext cx="27003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FFB10D"/>
                </a:solidFill>
                <a:latin typeface="方正兰亭中黑_GBK" pitchFamily="2" charset="-122"/>
                <a:ea typeface="方正兰亭中黑_GBK" pitchFamily="2" charset="-122"/>
              </a:rPr>
              <a:t>成绩查询</a:t>
            </a:r>
          </a:p>
        </p:txBody>
      </p:sp>
      <p:sp>
        <p:nvSpPr>
          <p:cNvPr id="27" name="矩形 26"/>
          <p:cNvSpPr/>
          <p:nvPr/>
        </p:nvSpPr>
        <p:spPr>
          <a:xfrm>
            <a:off x="1722907" y="2086584"/>
            <a:ext cx="962025" cy="45719"/>
          </a:xfrm>
          <a:prstGeom prst="rect">
            <a:avLst/>
          </a:prstGeom>
          <a:solidFill>
            <a:srgbClr val="0D4081"/>
          </a:solidFill>
          <a:ln>
            <a:solidFill>
              <a:srgbClr val="0D40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3D71BE0-BA45-4C7B-AE9D-53841D7F7A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0546" y="3628835"/>
            <a:ext cx="8848809" cy="2117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92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/>
          <p:nvPr/>
        </p:nvSpPr>
        <p:spPr>
          <a:xfrm>
            <a:off x="938663" y="1112066"/>
            <a:ext cx="10314673" cy="5129073"/>
          </a:xfrm>
          <a:prstGeom prst="rect">
            <a:avLst/>
          </a:prstGeom>
          <a:noFill/>
          <a:ln>
            <a:solidFill>
              <a:srgbClr val="0D408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4311806" y="813052"/>
            <a:ext cx="3568388" cy="584397"/>
            <a:chOff x="2838450" y="3343765"/>
            <a:chExt cx="6648450" cy="1088819"/>
          </a:xfrm>
        </p:grpSpPr>
        <p:sp>
          <p:nvSpPr>
            <p:cNvPr id="86" name="矩形: 圆角 85"/>
            <p:cNvSpPr/>
            <p:nvPr/>
          </p:nvSpPr>
          <p:spPr>
            <a:xfrm>
              <a:off x="2838450" y="3343765"/>
              <a:ext cx="6648450" cy="1088819"/>
            </a:xfrm>
            <a:prstGeom prst="roundRect">
              <a:avLst/>
            </a:prstGeom>
            <a:solidFill>
              <a:srgbClr val="0D408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87" name="直接连接符 86"/>
            <p:cNvCxnSpPr/>
            <p:nvPr/>
          </p:nvCxnSpPr>
          <p:spPr>
            <a:xfrm>
              <a:off x="3136640" y="4267650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ctangle 3"/>
            <p:cNvSpPr txBox="1">
              <a:spLocks noChangeArrowheads="1"/>
            </p:cNvSpPr>
            <p:nvPr/>
          </p:nvSpPr>
          <p:spPr bwMode="auto">
            <a:xfrm>
              <a:off x="3239870" y="3538078"/>
              <a:ext cx="5695509" cy="749528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zh-CN" altLang="en-US" sz="20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（八）历史成绩</a:t>
              </a:r>
            </a:p>
          </p:txBody>
        </p:sp>
        <p:cxnSp>
          <p:nvCxnSpPr>
            <p:cNvPr id="89" name="直接连接符 88"/>
            <p:cNvCxnSpPr/>
            <p:nvPr/>
          </p:nvCxnSpPr>
          <p:spPr>
            <a:xfrm>
              <a:off x="3136640" y="3488168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33"/>
          <p:cNvGrpSpPr/>
          <p:nvPr/>
        </p:nvGrpSpPr>
        <p:grpSpPr bwMode="auto">
          <a:xfrm>
            <a:off x="-2" y="-23918"/>
            <a:ext cx="12192001" cy="262135"/>
            <a:chOff x="5350616" y="1238297"/>
            <a:chExt cx="4631670" cy="76200"/>
          </a:xfrm>
        </p:grpSpPr>
        <p:sp>
          <p:nvSpPr>
            <p:cNvPr id="55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56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0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1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2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grpSp>
        <p:nvGrpSpPr>
          <p:cNvPr id="63" name="组合 33"/>
          <p:cNvGrpSpPr/>
          <p:nvPr/>
        </p:nvGrpSpPr>
        <p:grpSpPr bwMode="auto">
          <a:xfrm flipH="1">
            <a:off x="0" y="6620278"/>
            <a:ext cx="12192001" cy="262135"/>
            <a:chOff x="5350616" y="1238297"/>
            <a:chExt cx="4631670" cy="76200"/>
          </a:xfrm>
        </p:grpSpPr>
        <p:sp>
          <p:nvSpPr>
            <p:cNvPr id="64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5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6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7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8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sp>
        <p:nvSpPr>
          <p:cNvPr id="81" name="Text Box 17"/>
          <p:cNvSpPr txBox="1">
            <a:spLocks noChangeArrowheads="1"/>
          </p:cNvSpPr>
          <p:nvPr/>
        </p:nvSpPr>
        <p:spPr bwMode="black">
          <a:xfrm>
            <a:off x="1498609" y="2339670"/>
            <a:ext cx="8612041" cy="443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D17E7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首页点击“岗前培训”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—“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我的培训”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—“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历史成绩”，可以查看历史成绩。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550546" y="1559205"/>
            <a:ext cx="27003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FFB10D"/>
                </a:solidFill>
                <a:latin typeface="方正兰亭中黑_GBK" pitchFamily="2" charset="-122"/>
                <a:ea typeface="方正兰亭中黑_GBK" pitchFamily="2" charset="-122"/>
              </a:rPr>
              <a:t>成绩查询</a:t>
            </a:r>
          </a:p>
        </p:txBody>
      </p:sp>
      <p:sp>
        <p:nvSpPr>
          <p:cNvPr id="27" name="矩形 26"/>
          <p:cNvSpPr/>
          <p:nvPr/>
        </p:nvSpPr>
        <p:spPr>
          <a:xfrm>
            <a:off x="1722907" y="2086584"/>
            <a:ext cx="962025" cy="45719"/>
          </a:xfrm>
          <a:prstGeom prst="rect">
            <a:avLst/>
          </a:prstGeom>
          <a:solidFill>
            <a:srgbClr val="0D4081"/>
          </a:solidFill>
          <a:ln>
            <a:solidFill>
              <a:srgbClr val="0D40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2D428299-C684-402E-B368-B7FA571F99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907" y="3359907"/>
            <a:ext cx="8612041" cy="207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6764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299101" y="1321741"/>
            <a:ext cx="1593799" cy="1593799"/>
            <a:chOff x="2972708" y="2465046"/>
            <a:chExt cx="2005117" cy="2005116"/>
          </a:xfrm>
        </p:grpSpPr>
        <p:sp>
          <p:nvSpPr>
            <p:cNvPr id="184" name=" 184"/>
            <p:cNvSpPr/>
            <p:nvPr/>
          </p:nvSpPr>
          <p:spPr>
            <a:xfrm>
              <a:off x="2972707" y="2465048"/>
              <a:ext cx="2005117" cy="2005117"/>
            </a:xfrm>
            <a:prstGeom prst="ellipse">
              <a:avLst/>
            </a:prstGeom>
            <a:solidFill>
              <a:srgbClr val="0D4081">
                <a:alpha val="61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 184"/>
            <p:cNvSpPr/>
            <p:nvPr/>
          </p:nvSpPr>
          <p:spPr>
            <a:xfrm>
              <a:off x="3051372" y="2543710"/>
              <a:ext cx="1847789" cy="18477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 184"/>
            <p:cNvSpPr/>
            <p:nvPr/>
          </p:nvSpPr>
          <p:spPr>
            <a:xfrm>
              <a:off x="3206258" y="2698599"/>
              <a:ext cx="1538016" cy="1538016"/>
            </a:xfrm>
            <a:prstGeom prst="ellipse">
              <a:avLst/>
            </a:prstGeom>
            <a:solidFill>
              <a:srgbClr val="0D408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02" name="Group 101"/>
            <p:cNvGrpSpPr/>
            <p:nvPr/>
          </p:nvGrpSpPr>
          <p:grpSpPr>
            <a:xfrm>
              <a:off x="3678070" y="3100182"/>
              <a:ext cx="594391" cy="594392"/>
              <a:chOff x="2867384" y="5386153"/>
              <a:chExt cx="581330" cy="581330"/>
            </a:xfrm>
          </p:grpSpPr>
          <p:sp>
            <p:nvSpPr>
              <p:cNvPr id="103" name="Teardrop 102"/>
              <p:cNvSpPr/>
              <p:nvPr/>
            </p:nvSpPr>
            <p:spPr>
              <a:xfrm rot="8100000">
                <a:off x="2867384" y="5386153"/>
                <a:ext cx="581330" cy="581330"/>
              </a:xfrm>
              <a:prstGeom prst="teardrop">
                <a:avLst/>
              </a:prstGeom>
              <a:solidFill>
                <a:schemeClr val="bg1"/>
              </a:solidFill>
              <a:ln w="15875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4" name="Freeform 103"/>
              <p:cNvSpPr>
                <a:spLocks noEditPoints="1"/>
              </p:cNvSpPr>
              <p:nvPr/>
            </p:nvSpPr>
            <p:spPr bwMode="auto">
              <a:xfrm>
                <a:off x="3024313" y="5531668"/>
                <a:ext cx="267472" cy="362544"/>
              </a:xfrm>
              <a:custGeom>
                <a:avLst/>
                <a:gdLst>
                  <a:gd name="T0" fmla="*/ 774 w 1264"/>
                  <a:gd name="T1" fmla="*/ 1342 h 1714"/>
                  <a:gd name="T2" fmla="*/ 885 w 1264"/>
                  <a:gd name="T3" fmla="*/ 1242 h 1714"/>
                  <a:gd name="T4" fmla="*/ 323 w 1264"/>
                  <a:gd name="T5" fmla="*/ 1252 h 1714"/>
                  <a:gd name="T6" fmla="*/ 442 w 1264"/>
                  <a:gd name="T7" fmla="*/ 1321 h 1714"/>
                  <a:gd name="T8" fmla="*/ 549 w 1264"/>
                  <a:gd name="T9" fmla="*/ 1338 h 1714"/>
                  <a:gd name="T10" fmla="*/ 743 w 1264"/>
                  <a:gd name="T11" fmla="*/ 0 h 1714"/>
                  <a:gd name="T12" fmla="*/ 829 w 1264"/>
                  <a:gd name="T13" fmla="*/ 77 h 1714"/>
                  <a:gd name="T14" fmla="*/ 959 w 1264"/>
                  <a:gd name="T15" fmla="*/ 89 h 1714"/>
                  <a:gd name="T16" fmla="*/ 1017 w 1264"/>
                  <a:gd name="T17" fmla="*/ 158 h 1714"/>
                  <a:gd name="T18" fmla="*/ 1106 w 1264"/>
                  <a:gd name="T19" fmla="*/ 246 h 1714"/>
                  <a:gd name="T20" fmla="*/ 1175 w 1264"/>
                  <a:gd name="T21" fmla="*/ 305 h 1714"/>
                  <a:gd name="T22" fmla="*/ 1187 w 1264"/>
                  <a:gd name="T23" fmla="*/ 435 h 1714"/>
                  <a:gd name="T24" fmla="*/ 1264 w 1264"/>
                  <a:gd name="T25" fmla="*/ 521 h 1714"/>
                  <a:gd name="T26" fmla="*/ 1212 w 1264"/>
                  <a:gd name="T27" fmla="*/ 639 h 1714"/>
                  <a:gd name="T28" fmla="*/ 1264 w 1264"/>
                  <a:gd name="T29" fmla="*/ 757 h 1714"/>
                  <a:gd name="T30" fmla="*/ 1168 w 1264"/>
                  <a:gd name="T31" fmla="*/ 853 h 1714"/>
                  <a:gd name="T32" fmla="*/ 1171 w 1264"/>
                  <a:gd name="T33" fmla="*/ 982 h 1714"/>
                  <a:gd name="T34" fmla="*/ 1055 w 1264"/>
                  <a:gd name="T35" fmla="*/ 1031 h 1714"/>
                  <a:gd name="T36" fmla="*/ 1006 w 1264"/>
                  <a:gd name="T37" fmla="*/ 1149 h 1714"/>
                  <a:gd name="T38" fmla="*/ 904 w 1264"/>
                  <a:gd name="T39" fmla="*/ 1164 h 1714"/>
                  <a:gd name="T40" fmla="*/ 797 w 1264"/>
                  <a:gd name="T41" fmla="*/ 1233 h 1714"/>
                  <a:gd name="T42" fmla="*/ 711 w 1264"/>
                  <a:gd name="T43" fmla="*/ 1249 h 1714"/>
                  <a:gd name="T44" fmla="*/ 585 w 1264"/>
                  <a:gd name="T45" fmla="*/ 1228 h 1714"/>
                  <a:gd name="T46" fmla="*/ 486 w 1264"/>
                  <a:gd name="T47" fmla="*/ 1252 h 1714"/>
                  <a:gd name="T48" fmla="*/ 395 w 1264"/>
                  <a:gd name="T49" fmla="*/ 1163 h 1714"/>
                  <a:gd name="T50" fmla="*/ 268 w 1264"/>
                  <a:gd name="T51" fmla="*/ 1163 h 1714"/>
                  <a:gd name="T52" fmla="*/ 223 w 1264"/>
                  <a:gd name="T53" fmla="*/ 1041 h 1714"/>
                  <a:gd name="T54" fmla="*/ 96 w 1264"/>
                  <a:gd name="T55" fmla="*/ 989 h 1714"/>
                  <a:gd name="T56" fmla="*/ 100 w 1264"/>
                  <a:gd name="T57" fmla="*/ 860 h 1714"/>
                  <a:gd name="T58" fmla="*/ 7 w 1264"/>
                  <a:gd name="T59" fmla="*/ 771 h 1714"/>
                  <a:gd name="T60" fmla="*/ 45 w 1264"/>
                  <a:gd name="T61" fmla="*/ 664 h 1714"/>
                  <a:gd name="T62" fmla="*/ 7 w 1264"/>
                  <a:gd name="T63" fmla="*/ 537 h 1714"/>
                  <a:gd name="T64" fmla="*/ 47 w 1264"/>
                  <a:gd name="T65" fmla="*/ 456 h 1714"/>
                  <a:gd name="T66" fmla="*/ 94 w 1264"/>
                  <a:gd name="T67" fmla="*/ 340 h 1714"/>
                  <a:gd name="T68" fmla="*/ 123 w 1264"/>
                  <a:gd name="T69" fmla="*/ 254 h 1714"/>
                  <a:gd name="T70" fmla="*/ 238 w 1264"/>
                  <a:gd name="T71" fmla="*/ 193 h 1714"/>
                  <a:gd name="T72" fmla="*/ 289 w 1264"/>
                  <a:gd name="T73" fmla="*/ 89 h 1714"/>
                  <a:gd name="T74" fmla="*/ 418 w 1264"/>
                  <a:gd name="T75" fmla="*/ 93 h 1714"/>
                  <a:gd name="T76" fmla="*/ 507 w 1264"/>
                  <a:gd name="T77" fmla="*/ 0 h 1714"/>
                  <a:gd name="T78" fmla="*/ 632 w 1264"/>
                  <a:gd name="T79" fmla="*/ 52 h 1714"/>
                  <a:gd name="T80" fmla="*/ 585 w 1264"/>
                  <a:gd name="T81" fmla="*/ 188 h 1714"/>
                  <a:gd name="T82" fmla="*/ 323 w 1264"/>
                  <a:gd name="T83" fmla="*/ 309 h 1714"/>
                  <a:gd name="T84" fmla="*/ 189 w 1264"/>
                  <a:gd name="T85" fmla="*/ 571 h 1714"/>
                  <a:gd name="T86" fmla="*/ 238 w 1264"/>
                  <a:gd name="T87" fmla="*/ 845 h 1714"/>
                  <a:gd name="T88" fmla="*/ 453 w 1264"/>
                  <a:gd name="T89" fmla="*/ 1040 h 1714"/>
                  <a:gd name="T90" fmla="*/ 748 w 1264"/>
                  <a:gd name="T91" fmla="*/ 1064 h 1714"/>
                  <a:gd name="T92" fmla="*/ 983 w 1264"/>
                  <a:gd name="T93" fmla="*/ 910 h 1714"/>
                  <a:gd name="T94" fmla="*/ 1080 w 1264"/>
                  <a:gd name="T95" fmla="*/ 637 h 1714"/>
                  <a:gd name="T96" fmla="*/ 985 w 1264"/>
                  <a:gd name="T97" fmla="*/ 356 h 1714"/>
                  <a:gd name="T98" fmla="*/ 632 w 1264"/>
                  <a:gd name="T99" fmla="*/ 265 h 1714"/>
                  <a:gd name="T100" fmla="*/ 955 w 1264"/>
                  <a:gd name="T101" fmla="*/ 456 h 1714"/>
                  <a:gd name="T102" fmla="*/ 955 w 1264"/>
                  <a:gd name="T103" fmla="*/ 806 h 1714"/>
                  <a:gd name="T104" fmla="*/ 632 w 1264"/>
                  <a:gd name="T105" fmla="*/ 998 h 1714"/>
                  <a:gd name="T106" fmla="*/ 328 w 1264"/>
                  <a:gd name="T107" fmla="*/ 836 h 1714"/>
                  <a:gd name="T108" fmla="*/ 295 w 1264"/>
                  <a:gd name="T109" fmla="*/ 488 h 1714"/>
                  <a:gd name="T110" fmla="*/ 595 w 1264"/>
                  <a:gd name="T111" fmla="*/ 267 h 1714"/>
                  <a:gd name="T112" fmla="*/ 890 w 1264"/>
                  <a:gd name="T113" fmla="*/ 546 h 1714"/>
                  <a:gd name="T114" fmla="*/ 792 w 1264"/>
                  <a:gd name="T115" fmla="*/ 850 h 1714"/>
                  <a:gd name="T116" fmla="*/ 479 w 1264"/>
                  <a:gd name="T117" fmla="*/ 853 h 1714"/>
                  <a:gd name="T118" fmla="*/ 374 w 1264"/>
                  <a:gd name="T119" fmla="*/ 562 h 1714"/>
                  <a:gd name="T120" fmla="*/ 613 w 1264"/>
                  <a:gd name="T121" fmla="*/ 369 h 1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64" h="1714">
                    <a:moveTo>
                      <a:pt x="941" y="1252"/>
                    </a:moveTo>
                    <a:lnTo>
                      <a:pt x="1024" y="1653"/>
                    </a:lnTo>
                    <a:lnTo>
                      <a:pt x="890" y="1619"/>
                    </a:lnTo>
                    <a:lnTo>
                      <a:pt x="792" y="1714"/>
                    </a:lnTo>
                    <a:lnTo>
                      <a:pt x="716" y="1338"/>
                    </a:lnTo>
                    <a:lnTo>
                      <a:pt x="716" y="1338"/>
                    </a:lnTo>
                    <a:lnTo>
                      <a:pt x="732" y="1342"/>
                    </a:lnTo>
                    <a:lnTo>
                      <a:pt x="750" y="1344"/>
                    </a:lnTo>
                    <a:lnTo>
                      <a:pt x="750" y="1344"/>
                    </a:lnTo>
                    <a:lnTo>
                      <a:pt x="762" y="1344"/>
                    </a:lnTo>
                    <a:lnTo>
                      <a:pt x="774" y="1342"/>
                    </a:lnTo>
                    <a:lnTo>
                      <a:pt x="774" y="1342"/>
                    </a:lnTo>
                    <a:lnTo>
                      <a:pt x="792" y="1337"/>
                    </a:lnTo>
                    <a:lnTo>
                      <a:pt x="808" y="1330"/>
                    </a:lnTo>
                    <a:lnTo>
                      <a:pt x="822" y="1321"/>
                    </a:lnTo>
                    <a:lnTo>
                      <a:pt x="834" y="1310"/>
                    </a:lnTo>
                    <a:lnTo>
                      <a:pt x="845" y="1300"/>
                    </a:lnTo>
                    <a:lnTo>
                      <a:pt x="855" y="1286"/>
                    </a:lnTo>
                    <a:lnTo>
                      <a:pt x="876" y="1258"/>
                    </a:lnTo>
                    <a:lnTo>
                      <a:pt x="876" y="1258"/>
                    </a:lnTo>
                    <a:lnTo>
                      <a:pt x="885" y="1242"/>
                    </a:lnTo>
                    <a:lnTo>
                      <a:pt x="885" y="1242"/>
                    </a:lnTo>
                    <a:lnTo>
                      <a:pt x="903" y="1245"/>
                    </a:lnTo>
                    <a:lnTo>
                      <a:pt x="903" y="1245"/>
                    </a:lnTo>
                    <a:lnTo>
                      <a:pt x="922" y="1251"/>
                    </a:lnTo>
                    <a:lnTo>
                      <a:pt x="941" y="1252"/>
                    </a:lnTo>
                    <a:lnTo>
                      <a:pt x="941" y="1252"/>
                    </a:lnTo>
                    <a:close/>
                    <a:moveTo>
                      <a:pt x="549" y="1338"/>
                    </a:moveTo>
                    <a:lnTo>
                      <a:pt x="472" y="1714"/>
                    </a:lnTo>
                    <a:lnTo>
                      <a:pt x="374" y="1619"/>
                    </a:lnTo>
                    <a:lnTo>
                      <a:pt x="240" y="1653"/>
                    </a:lnTo>
                    <a:lnTo>
                      <a:pt x="323" y="1252"/>
                    </a:lnTo>
                    <a:lnTo>
                      <a:pt x="323" y="1252"/>
                    </a:lnTo>
                    <a:lnTo>
                      <a:pt x="342" y="1251"/>
                    </a:lnTo>
                    <a:lnTo>
                      <a:pt x="361" y="1245"/>
                    </a:lnTo>
                    <a:lnTo>
                      <a:pt x="361" y="1245"/>
                    </a:lnTo>
                    <a:lnTo>
                      <a:pt x="379" y="1242"/>
                    </a:lnTo>
                    <a:lnTo>
                      <a:pt x="379" y="1242"/>
                    </a:lnTo>
                    <a:lnTo>
                      <a:pt x="390" y="1258"/>
                    </a:lnTo>
                    <a:lnTo>
                      <a:pt x="390" y="1258"/>
                    </a:lnTo>
                    <a:lnTo>
                      <a:pt x="405" y="1280"/>
                    </a:lnTo>
                    <a:lnTo>
                      <a:pt x="423" y="1301"/>
                    </a:lnTo>
                    <a:lnTo>
                      <a:pt x="432" y="1312"/>
                    </a:lnTo>
                    <a:lnTo>
                      <a:pt x="442" y="1321"/>
                    </a:lnTo>
                    <a:lnTo>
                      <a:pt x="455" y="1328"/>
                    </a:lnTo>
                    <a:lnTo>
                      <a:pt x="469" y="1335"/>
                    </a:lnTo>
                    <a:lnTo>
                      <a:pt x="469" y="1335"/>
                    </a:lnTo>
                    <a:lnTo>
                      <a:pt x="479" y="1338"/>
                    </a:lnTo>
                    <a:lnTo>
                      <a:pt x="491" y="1342"/>
                    </a:lnTo>
                    <a:lnTo>
                      <a:pt x="491" y="1342"/>
                    </a:lnTo>
                    <a:lnTo>
                      <a:pt x="507" y="1344"/>
                    </a:lnTo>
                    <a:lnTo>
                      <a:pt x="521" y="1344"/>
                    </a:lnTo>
                    <a:lnTo>
                      <a:pt x="535" y="1342"/>
                    </a:lnTo>
                    <a:lnTo>
                      <a:pt x="549" y="1338"/>
                    </a:lnTo>
                    <a:lnTo>
                      <a:pt x="549" y="1338"/>
                    </a:lnTo>
                    <a:close/>
                    <a:moveTo>
                      <a:pt x="632" y="52"/>
                    </a:moveTo>
                    <a:lnTo>
                      <a:pt x="632" y="52"/>
                    </a:lnTo>
                    <a:lnTo>
                      <a:pt x="641" y="52"/>
                    </a:lnTo>
                    <a:lnTo>
                      <a:pt x="648" y="51"/>
                    </a:lnTo>
                    <a:lnTo>
                      <a:pt x="664" y="44"/>
                    </a:lnTo>
                    <a:lnTo>
                      <a:pt x="679" y="35"/>
                    </a:lnTo>
                    <a:lnTo>
                      <a:pt x="695" y="24"/>
                    </a:lnTo>
                    <a:lnTo>
                      <a:pt x="711" y="14"/>
                    </a:lnTo>
                    <a:lnTo>
                      <a:pt x="727" y="5"/>
                    </a:lnTo>
                    <a:lnTo>
                      <a:pt x="734" y="1"/>
                    </a:lnTo>
                    <a:lnTo>
                      <a:pt x="743" y="0"/>
                    </a:lnTo>
                    <a:lnTo>
                      <a:pt x="750" y="0"/>
                    </a:lnTo>
                    <a:lnTo>
                      <a:pt x="759" y="0"/>
                    </a:lnTo>
                    <a:lnTo>
                      <a:pt x="759" y="0"/>
                    </a:lnTo>
                    <a:lnTo>
                      <a:pt x="766" y="1"/>
                    </a:lnTo>
                    <a:lnTo>
                      <a:pt x="773" y="5"/>
                    </a:lnTo>
                    <a:lnTo>
                      <a:pt x="780" y="10"/>
                    </a:lnTo>
                    <a:lnTo>
                      <a:pt x="785" y="17"/>
                    </a:lnTo>
                    <a:lnTo>
                      <a:pt x="795" y="30"/>
                    </a:lnTo>
                    <a:lnTo>
                      <a:pt x="806" y="45"/>
                    </a:lnTo>
                    <a:lnTo>
                      <a:pt x="816" y="61"/>
                    </a:lnTo>
                    <a:lnTo>
                      <a:pt x="829" y="77"/>
                    </a:lnTo>
                    <a:lnTo>
                      <a:pt x="839" y="89"/>
                    </a:lnTo>
                    <a:lnTo>
                      <a:pt x="846" y="93"/>
                    </a:lnTo>
                    <a:lnTo>
                      <a:pt x="853" y="96"/>
                    </a:lnTo>
                    <a:lnTo>
                      <a:pt x="853" y="96"/>
                    </a:lnTo>
                    <a:lnTo>
                      <a:pt x="862" y="100"/>
                    </a:lnTo>
                    <a:lnTo>
                      <a:pt x="869" y="100"/>
                    </a:lnTo>
                    <a:lnTo>
                      <a:pt x="887" y="102"/>
                    </a:lnTo>
                    <a:lnTo>
                      <a:pt x="904" y="98"/>
                    </a:lnTo>
                    <a:lnTo>
                      <a:pt x="924" y="95"/>
                    </a:lnTo>
                    <a:lnTo>
                      <a:pt x="941" y="91"/>
                    </a:lnTo>
                    <a:lnTo>
                      <a:pt x="959" y="89"/>
                    </a:lnTo>
                    <a:lnTo>
                      <a:pt x="968" y="89"/>
                    </a:lnTo>
                    <a:lnTo>
                      <a:pt x="976" y="89"/>
                    </a:lnTo>
                    <a:lnTo>
                      <a:pt x="983" y="93"/>
                    </a:lnTo>
                    <a:lnTo>
                      <a:pt x="990" y="96"/>
                    </a:lnTo>
                    <a:lnTo>
                      <a:pt x="990" y="96"/>
                    </a:lnTo>
                    <a:lnTo>
                      <a:pt x="996" y="102"/>
                    </a:lnTo>
                    <a:lnTo>
                      <a:pt x="1001" y="107"/>
                    </a:lnTo>
                    <a:lnTo>
                      <a:pt x="1006" y="114"/>
                    </a:lnTo>
                    <a:lnTo>
                      <a:pt x="1008" y="121"/>
                    </a:lnTo>
                    <a:lnTo>
                      <a:pt x="1013" y="138"/>
                    </a:lnTo>
                    <a:lnTo>
                      <a:pt x="1017" y="158"/>
                    </a:lnTo>
                    <a:lnTo>
                      <a:pt x="1020" y="175"/>
                    </a:lnTo>
                    <a:lnTo>
                      <a:pt x="1026" y="193"/>
                    </a:lnTo>
                    <a:lnTo>
                      <a:pt x="1033" y="209"/>
                    </a:lnTo>
                    <a:lnTo>
                      <a:pt x="1036" y="216"/>
                    </a:lnTo>
                    <a:lnTo>
                      <a:pt x="1041" y="221"/>
                    </a:lnTo>
                    <a:lnTo>
                      <a:pt x="1041" y="221"/>
                    </a:lnTo>
                    <a:lnTo>
                      <a:pt x="1048" y="228"/>
                    </a:lnTo>
                    <a:lnTo>
                      <a:pt x="1054" y="232"/>
                    </a:lnTo>
                    <a:lnTo>
                      <a:pt x="1069" y="239"/>
                    </a:lnTo>
                    <a:lnTo>
                      <a:pt x="1087" y="242"/>
                    </a:lnTo>
                    <a:lnTo>
                      <a:pt x="1106" y="246"/>
                    </a:lnTo>
                    <a:lnTo>
                      <a:pt x="1126" y="251"/>
                    </a:lnTo>
                    <a:lnTo>
                      <a:pt x="1141" y="254"/>
                    </a:lnTo>
                    <a:lnTo>
                      <a:pt x="1150" y="258"/>
                    </a:lnTo>
                    <a:lnTo>
                      <a:pt x="1157" y="263"/>
                    </a:lnTo>
                    <a:lnTo>
                      <a:pt x="1163" y="267"/>
                    </a:lnTo>
                    <a:lnTo>
                      <a:pt x="1168" y="274"/>
                    </a:lnTo>
                    <a:lnTo>
                      <a:pt x="1168" y="274"/>
                    </a:lnTo>
                    <a:lnTo>
                      <a:pt x="1171" y="281"/>
                    </a:lnTo>
                    <a:lnTo>
                      <a:pt x="1175" y="288"/>
                    </a:lnTo>
                    <a:lnTo>
                      <a:pt x="1175" y="297"/>
                    </a:lnTo>
                    <a:lnTo>
                      <a:pt x="1175" y="305"/>
                    </a:lnTo>
                    <a:lnTo>
                      <a:pt x="1173" y="323"/>
                    </a:lnTo>
                    <a:lnTo>
                      <a:pt x="1170" y="340"/>
                    </a:lnTo>
                    <a:lnTo>
                      <a:pt x="1166" y="360"/>
                    </a:lnTo>
                    <a:lnTo>
                      <a:pt x="1163" y="377"/>
                    </a:lnTo>
                    <a:lnTo>
                      <a:pt x="1163" y="395"/>
                    </a:lnTo>
                    <a:lnTo>
                      <a:pt x="1164" y="402"/>
                    </a:lnTo>
                    <a:lnTo>
                      <a:pt x="1168" y="409"/>
                    </a:lnTo>
                    <a:lnTo>
                      <a:pt x="1168" y="409"/>
                    </a:lnTo>
                    <a:lnTo>
                      <a:pt x="1171" y="418"/>
                    </a:lnTo>
                    <a:lnTo>
                      <a:pt x="1175" y="423"/>
                    </a:lnTo>
                    <a:lnTo>
                      <a:pt x="1187" y="435"/>
                    </a:lnTo>
                    <a:lnTo>
                      <a:pt x="1201" y="446"/>
                    </a:lnTo>
                    <a:lnTo>
                      <a:pt x="1217" y="456"/>
                    </a:lnTo>
                    <a:lnTo>
                      <a:pt x="1233" y="467"/>
                    </a:lnTo>
                    <a:lnTo>
                      <a:pt x="1247" y="479"/>
                    </a:lnTo>
                    <a:lnTo>
                      <a:pt x="1254" y="485"/>
                    </a:lnTo>
                    <a:lnTo>
                      <a:pt x="1257" y="492"/>
                    </a:lnTo>
                    <a:lnTo>
                      <a:pt x="1261" y="499"/>
                    </a:lnTo>
                    <a:lnTo>
                      <a:pt x="1264" y="506"/>
                    </a:lnTo>
                    <a:lnTo>
                      <a:pt x="1264" y="506"/>
                    </a:lnTo>
                    <a:lnTo>
                      <a:pt x="1264" y="514"/>
                    </a:lnTo>
                    <a:lnTo>
                      <a:pt x="1264" y="521"/>
                    </a:lnTo>
                    <a:lnTo>
                      <a:pt x="1263" y="528"/>
                    </a:lnTo>
                    <a:lnTo>
                      <a:pt x="1259" y="537"/>
                    </a:lnTo>
                    <a:lnTo>
                      <a:pt x="1250" y="553"/>
                    </a:lnTo>
                    <a:lnTo>
                      <a:pt x="1240" y="569"/>
                    </a:lnTo>
                    <a:lnTo>
                      <a:pt x="1229" y="585"/>
                    </a:lnTo>
                    <a:lnTo>
                      <a:pt x="1221" y="600"/>
                    </a:lnTo>
                    <a:lnTo>
                      <a:pt x="1214" y="616"/>
                    </a:lnTo>
                    <a:lnTo>
                      <a:pt x="1212" y="623"/>
                    </a:lnTo>
                    <a:lnTo>
                      <a:pt x="1212" y="632"/>
                    </a:lnTo>
                    <a:lnTo>
                      <a:pt x="1212" y="632"/>
                    </a:lnTo>
                    <a:lnTo>
                      <a:pt x="1212" y="639"/>
                    </a:lnTo>
                    <a:lnTo>
                      <a:pt x="1214" y="648"/>
                    </a:lnTo>
                    <a:lnTo>
                      <a:pt x="1221" y="664"/>
                    </a:lnTo>
                    <a:lnTo>
                      <a:pt x="1229" y="680"/>
                    </a:lnTo>
                    <a:lnTo>
                      <a:pt x="1240" y="694"/>
                    </a:lnTo>
                    <a:lnTo>
                      <a:pt x="1250" y="709"/>
                    </a:lnTo>
                    <a:lnTo>
                      <a:pt x="1259" y="725"/>
                    </a:lnTo>
                    <a:lnTo>
                      <a:pt x="1263" y="734"/>
                    </a:lnTo>
                    <a:lnTo>
                      <a:pt x="1264" y="741"/>
                    </a:lnTo>
                    <a:lnTo>
                      <a:pt x="1264" y="750"/>
                    </a:lnTo>
                    <a:lnTo>
                      <a:pt x="1264" y="757"/>
                    </a:lnTo>
                    <a:lnTo>
                      <a:pt x="1264" y="757"/>
                    </a:lnTo>
                    <a:lnTo>
                      <a:pt x="1261" y="764"/>
                    </a:lnTo>
                    <a:lnTo>
                      <a:pt x="1257" y="771"/>
                    </a:lnTo>
                    <a:lnTo>
                      <a:pt x="1254" y="778"/>
                    </a:lnTo>
                    <a:lnTo>
                      <a:pt x="1247" y="785"/>
                    </a:lnTo>
                    <a:lnTo>
                      <a:pt x="1233" y="795"/>
                    </a:lnTo>
                    <a:lnTo>
                      <a:pt x="1217" y="806"/>
                    </a:lnTo>
                    <a:lnTo>
                      <a:pt x="1201" y="817"/>
                    </a:lnTo>
                    <a:lnTo>
                      <a:pt x="1187" y="827"/>
                    </a:lnTo>
                    <a:lnTo>
                      <a:pt x="1175" y="839"/>
                    </a:lnTo>
                    <a:lnTo>
                      <a:pt x="1171" y="846"/>
                    </a:lnTo>
                    <a:lnTo>
                      <a:pt x="1168" y="853"/>
                    </a:lnTo>
                    <a:lnTo>
                      <a:pt x="1168" y="853"/>
                    </a:lnTo>
                    <a:lnTo>
                      <a:pt x="1164" y="860"/>
                    </a:lnTo>
                    <a:lnTo>
                      <a:pt x="1163" y="869"/>
                    </a:lnTo>
                    <a:lnTo>
                      <a:pt x="1163" y="885"/>
                    </a:lnTo>
                    <a:lnTo>
                      <a:pt x="1166" y="903"/>
                    </a:lnTo>
                    <a:lnTo>
                      <a:pt x="1170" y="922"/>
                    </a:lnTo>
                    <a:lnTo>
                      <a:pt x="1173" y="941"/>
                    </a:lnTo>
                    <a:lnTo>
                      <a:pt x="1175" y="959"/>
                    </a:lnTo>
                    <a:lnTo>
                      <a:pt x="1175" y="968"/>
                    </a:lnTo>
                    <a:lnTo>
                      <a:pt x="1175" y="975"/>
                    </a:lnTo>
                    <a:lnTo>
                      <a:pt x="1171" y="982"/>
                    </a:lnTo>
                    <a:lnTo>
                      <a:pt x="1168" y="989"/>
                    </a:lnTo>
                    <a:lnTo>
                      <a:pt x="1168" y="989"/>
                    </a:lnTo>
                    <a:lnTo>
                      <a:pt x="1163" y="996"/>
                    </a:lnTo>
                    <a:lnTo>
                      <a:pt x="1157" y="1001"/>
                    </a:lnTo>
                    <a:lnTo>
                      <a:pt x="1150" y="1005"/>
                    </a:lnTo>
                    <a:lnTo>
                      <a:pt x="1141" y="1008"/>
                    </a:lnTo>
                    <a:lnTo>
                      <a:pt x="1126" y="1013"/>
                    </a:lnTo>
                    <a:lnTo>
                      <a:pt x="1106" y="1017"/>
                    </a:lnTo>
                    <a:lnTo>
                      <a:pt x="1089" y="1020"/>
                    </a:lnTo>
                    <a:lnTo>
                      <a:pt x="1069" y="1024"/>
                    </a:lnTo>
                    <a:lnTo>
                      <a:pt x="1055" y="1031"/>
                    </a:lnTo>
                    <a:lnTo>
                      <a:pt x="1048" y="1036"/>
                    </a:lnTo>
                    <a:lnTo>
                      <a:pt x="1041" y="1041"/>
                    </a:lnTo>
                    <a:lnTo>
                      <a:pt x="1041" y="1041"/>
                    </a:lnTo>
                    <a:lnTo>
                      <a:pt x="1036" y="1047"/>
                    </a:lnTo>
                    <a:lnTo>
                      <a:pt x="1033" y="1054"/>
                    </a:lnTo>
                    <a:lnTo>
                      <a:pt x="1026" y="1070"/>
                    </a:lnTo>
                    <a:lnTo>
                      <a:pt x="1020" y="1087"/>
                    </a:lnTo>
                    <a:lnTo>
                      <a:pt x="1017" y="1105"/>
                    </a:lnTo>
                    <a:lnTo>
                      <a:pt x="1013" y="1124"/>
                    </a:lnTo>
                    <a:lnTo>
                      <a:pt x="1010" y="1142"/>
                    </a:lnTo>
                    <a:lnTo>
                      <a:pt x="1006" y="1149"/>
                    </a:lnTo>
                    <a:lnTo>
                      <a:pt x="1001" y="1156"/>
                    </a:lnTo>
                    <a:lnTo>
                      <a:pt x="996" y="1163"/>
                    </a:lnTo>
                    <a:lnTo>
                      <a:pt x="990" y="1166"/>
                    </a:lnTo>
                    <a:lnTo>
                      <a:pt x="990" y="1166"/>
                    </a:lnTo>
                    <a:lnTo>
                      <a:pt x="983" y="1171"/>
                    </a:lnTo>
                    <a:lnTo>
                      <a:pt x="976" y="1173"/>
                    </a:lnTo>
                    <a:lnTo>
                      <a:pt x="968" y="1175"/>
                    </a:lnTo>
                    <a:lnTo>
                      <a:pt x="959" y="1175"/>
                    </a:lnTo>
                    <a:lnTo>
                      <a:pt x="941" y="1171"/>
                    </a:lnTo>
                    <a:lnTo>
                      <a:pt x="924" y="1168"/>
                    </a:lnTo>
                    <a:lnTo>
                      <a:pt x="904" y="1164"/>
                    </a:lnTo>
                    <a:lnTo>
                      <a:pt x="887" y="1163"/>
                    </a:lnTo>
                    <a:lnTo>
                      <a:pt x="869" y="1163"/>
                    </a:lnTo>
                    <a:lnTo>
                      <a:pt x="862" y="1164"/>
                    </a:lnTo>
                    <a:lnTo>
                      <a:pt x="853" y="1166"/>
                    </a:lnTo>
                    <a:lnTo>
                      <a:pt x="853" y="1166"/>
                    </a:lnTo>
                    <a:lnTo>
                      <a:pt x="846" y="1170"/>
                    </a:lnTo>
                    <a:lnTo>
                      <a:pt x="841" y="1175"/>
                    </a:lnTo>
                    <a:lnTo>
                      <a:pt x="829" y="1186"/>
                    </a:lnTo>
                    <a:lnTo>
                      <a:pt x="816" y="1201"/>
                    </a:lnTo>
                    <a:lnTo>
                      <a:pt x="806" y="1217"/>
                    </a:lnTo>
                    <a:lnTo>
                      <a:pt x="797" y="1233"/>
                    </a:lnTo>
                    <a:lnTo>
                      <a:pt x="785" y="1247"/>
                    </a:lnTo>
                    <a:lnTo>
                      <a:pt x="780" y="1252"/>
                    </a:lnTo>
                    <a:lnTo>
                      <a:pt x="773" y="1258"/>
                    </a:lnTo>
                    <a:lnTo>
                      <a:pt x="766" y="1261"/>
                    </a:lnTo>
                    <a:lnTo>
                      <a:pt x="759" y="1263"/>
                    </a:lnTo>
                    <a:lnTo>
                      <a:pt x="759" y="1263"/>
                    </a:lnTo>
                    <a:lnTo>
                      <a:pt x="750" y="1265"/>
                    </a:lnTo>
                    <a:lnTo>
                      <a:pt x="743" y="1263"/>
                    </a:lnTo>
                    <a:lnTo>
                      <a:pt x="734" y="1261"/>
                    </a:lnTo>
                    <a:lnTo>
                      <a:pt x="727" y="1258"/>
                    </a:lnTo>
                    <a:lnTo>
                      <a:pt x="711" y="1249"/>
                    </a:lnTo>
                    <a:lnTo>
                      <a:pt x="695" y="1238"/>
                    </a:lnTo>
                    <a:lnTo>
                      <a:pt x="679" y="1228"/>
                    </a:lnTo>
                    <a:lnTo>
                      <a:pt x="664" y="1219"/>
                    </a:lnTo>
                    <a:lnTo>
                      <a:pt x="648" y="1212"/>
                    </a:lnTo>
                    <a:lnTo>
                      <a:pt x="641" y="1212"/>
                    </a:lnTo>
                    <a:lnTo>
                      <a:pt x="632" y="1210"/>
                    </a:lnTo>
                    <a:lnTo>
                      <a:pt x="632" y="1210"/>
                    </a:lnTo>
                    <a:lnTo>
                      <a:pt x="625" y="1212"/>
                    </a:lnTo>
                    <a:lnTo>
                      <a:pt x="616" y="1212"/>
                    </a:lnTo>
                    <a:lnTo>
                      <a:pt x="600" y="1219"/>
                    </a:lnTo>
                    <a:lnTo>
                      <a:pt x="585" y="1228"/>
                    </a:lnTo>
                    <a:lnTo>
                      <a:pt x="569" y="1238"/>
                    </a:lnTo>
                    <a:lnTo>
                      <a:pt x="553" y="1249"/>
                    </a:lnTo>
                    <a:lnTo>
                      <a:pt x="539" y="1258"/>
                    </a:lnTo>
                    <a:lnTo>
                      <a:pt x="530" y="1261"/>
                    </a:lnTo>
                    <a:lnTo>
                      <a:pt x="523" y="1263"/>
                    </a:lnTo>
                    <a:lnTo>
                      <a:pt x="514" y="1265"/>
                    </a:lnTo>
                    <a:lnTo>
                      <a:pt x="507" y="1263"/>
                    </a:lnTo>
                    <a:lnTo>
                      <a:pt x="507" y="1263"/>
                    </a:lnTo>
                    <a:lnTo>
                      <a:pt x="498" y="1261"/>
                    </a:lnTo>
                    <a:lnTo>
                      <a:pt x="491" y="1258"/>
                    </a:lnTo>
                    <a:lnTo>
                      <a:pt x="486" y="1252"/>
                    </a:lnTo>
                    <a:lnTo>
                      <a:pt x="479" y="1247"/>
                    </a:lnTo>
                    <a:lnTo>
                      <a:pt x="469" y="1233"/>
                    </a:lnTo>
                    <a:lnTo>
                      <a:pt x="458" y="1217"/>
                    </a:lnTo>
                    <a:lnTo>
                      <a:pt x="448" y="1201"/>
                    </a:lnTo>
                    <a:lnTo>
                      <a:pt x="437" y="1186"/>
                    </a:lnTo>
                    <a:lnTo>
                      <a:pt x="425" y="1175"/>
                    </a:lnTo>
                    <a:lnTo>
                      <a:pt x="418" y="1170"/>
                    </a:lnTo>
                    <a:lnTo>
                      <a:pt x="411" y="1166"/>
                    </a:lnTo>
                    <a:lnTo>
                      <a:pt x="411" y="1166"/>
                    </a:lnTo>
                    <a:lnTo>
                      <a:pt x="404" y="1164"/>
                    </a:lnTo>
                    <a:lnTo>
                      <a:pt x="395" y="1163"/>
                    </a:lnTo>
                    <a:lnTo>
                      <a:pt x="379" y="1163"/>
                    </a:lnTo>
                    <a:lnTo>
                      <a:pt x="360" y="1164"/>
                    </a:lnTo>
                    <a:lnTo>
                      <a:pt x="342" y="1168"/>
                    </a:lnTo>
                    <a:lnTo>
                      <a:pt x="323" y="1173"/>
                    </a:lnTo>
                    <a:lnTo>
                      <a:pt x="305" y="1175"/>
                    </a:lnTo>
                    <a:lnTo>
                      <a:pt x="296" y="1175"/>
                    </a:lnTo>
                    <a:lnTo>
                      <a:pt x="289" y="1173"/>
                    </a:lnTo>
                    <a:lnTo>
                      <a:pt x="282" y="1171"/>
                    </a:lnTo>
                    <a:lnTo>
                      <a:pt x="275" y="1166"/>
                    </a:lnTo>
                    <a:lnTo>
                      <a:pt x="275" y="1166"/>
                    </a:lnTo>
                    <a:lnTo>
                      <a:pt x="268" y="1163"/>
                    </a:lnTo>
                    <a:lnTo>
                      <a:pt x="263" y="1156"/>
                    </a:lnTo>
                    <a:lnTo>
                      <a:pt x="260" y="1149"/>
                    </a:lnTo>
                    <a:lnTo>
                      <a:pt x="256" y="1142"/>
                    </a:lnTo>
                    <a:lnTo>
                      <a:pt x="251" y="1124"/>
                    </a:lnTo>
                    <a:lnTo>
                      <a:pt x="247" y="1106"/>
                    </a:lnTo>
                    <a:lnTo>
                      <a:pt x="244" y="1087"/>
                    </a:lnTo>
                    <a:lnTo>
                      <a:pt x="240" y="1070"/>
                    </a:lnTo>
                    <a:lnTo>
                      <a:pt x="233" y="1054"/>
                    </a:lnTo>
                    <a:lnTo>
                      <a:pt x="228" y="1047"/>
                    </a:lnTo>
                    <a:lnTo>
                      <a:pt x="223" y="1041"/>
                    </a:lnTo>
                    <a:lnTo>
                      <a:pt x="223" y="1041"/>
                    </a:lnTo>
                    <a:lnTo>
                      <a:pt x="217" y="1036"/>
                    </a:lnTo>
                    <a:lnTo>
                      <a:pt x="210" y="1031"/>
                    </a:lnTo>
                    <a:lnTo>
                      <a:pt x="195" y="1024"/>
                    </a:lnTo>
                    <a:lnTo>
                      <a:pt x="177" y="1020"/>
                    </a:lnTo>
                    <a:lnTo>
                      <a:pt x="158" y="1017"/>
                    </a:lnTo>
                    <a:lnTo>
                      <a:pt x="140" y="1013"/>
                    </a:lnTo>
                    <a:lnTo>
                      <a:pt x="123" y="1008"/>
                    </a:lnTo>
                    <a:lnTo>
                      <a:pt x="116" y="1005"/>
                    </a:lnTo>
                    <a:lnTo>
                      <a:pt x="108" y="1001"/>
                    </a:lnTo>
                    <a:lnTo>
                      <a:pt x="101" y="996"/>
                    </a:lnTo>
                    <a:lnTo>
                      <a:pt x="96" y="989"/>
                    </a:lnTo>
                    <a:lnTo>
                      <a:pt x="96" y="989"/>
                    </a:lnTo>
                    <a:lnTo>
                      <a:pt x="93" y="982"/>
                    </a:lnTo>
                    <a:lnTo>
                      <a:pt x="91" y="975"/>
                    </a:lnTo>
                    <a:lnTo>
                      <a:pt x="89" y="968"/>
                    </a:lnTo>
                    <a:lnTo>
                      <a:pt x="89" y="959"/>
                    </a:lnTo>
                    <a:lnTo>
                      <a:pt x="91" y="941"/>
                    </a:lnTo>
                    <a:lnTo>
                      <a:pt x="94" y="922"/>
                    </a:lnTo>
                    <a:lnTo>
                      <a:pt x="100" y="904"/>
                    </a:lnTo>
                    <a:lnTo>
                      <a:pt x="101" y="885"/>
                    </a:lnTo>
                    <a:lnTo>
                      <a:pt x="101" y="869"/>
                    </a:lnTo>
                    <a:lnTo>
                      <a:pt x="100" y="860"/>
                    </a:lnTo>
                    <a:lnTo>
                      <a:pt x="98" y="853"/>
                    </a:lnTo>
                    <a:lnTo>
                      <a:pt x="98" y="853"/>
                    </a:lnTo>
                    <a:lnTo>
                      <a:pt x="94" y="846"/>
                    </a:lnTo>
                    <a:lnTo>
                      <a:pt x="89" y="839"/>
                    </a:lnTo>
                    <a:lnTo>
                      <a:pt x="77" y="827"/>
                    </a:lnTo>
                    <a:lnTo>
                      <a:pt x="63" y="817"/>
                    </a:lnTo>
                    <a:lnTo>
                      <a:pt x="47" y="806"/>
                    </a:lnTo>
                    <a:lnTo>
                      <a:pt x="31" y="795"/>
                    </a:lnTo>
                    <a:lnTo>
                      <a:pt x="17" y="785"/>
                    </a:lnTo>
                    <a:lnTo>
                      <a:pt x="12" y="778"/>
                    </a:lnTo>
                    <a:lnTo>
                      <a:pt x="7" y="771"/>
                    </a:lnTo>
                    <a:lnTo>
                      <a:pt x="3" y="764"/>
                    </a:lnTo>
                    <a:lnTo>
                      <a:pt x="1" y="757"/>
                    </a:lnTo>
                    <a:lnTo>
                      <a:pt x="1" y="757"/>
                    </a:lnTo>
                    <a:lnTo>
                      <a:pt x="0" y="750"/>
                    </a:lnTo>
                    <a:lnTo>
                      <a:pt x="1" y="741"/>
                    </a:lnTo>
                    <a:lnTo>
                      <a:pt x="3" y="734"/>
                    </a:lnTo>
                    <a:lnTo>
                      <a:pt x="7" y="725"/>
                    </a:lnTo>
                    <a:lnTo>
                      <a:pt x="14" y="709"/>
                    </a:lnTo>
                    <a:lnTo>
                      <a:pt x="24" y="695"/>
                    </a:lnTo>
                    <a:lnTo>
                      <a:pt x="36" y="680"/>
                    </a:lnTo>
                    <a:lnTo>
                      <a:pt x="45" y="664"/>
                    </a:lnTo>
                    <a:lnTo>
                      <a:pt x="50" y="648"/>
                    </a:lnTo>
                    <a:lnTo>
                      <a:pt x="52" y="639"/>
                    </a:lnTo>
                    <a:lnTo>
                      <a:pt x="52" y="632"/>
                    </a:lnTo>
                    <a:lnTo>
                      <a:pt x="52" y="632"/>
                    </a:lnTo>
                    <a:lnTo>
                      <a:pt x="52" y="623"/>
                    </a:lnTo>
                    <a:lnTo>
                      <a:pt x="50" y="616"/>
                    </a:lnTo>
                    <a:lnTo>
                      <a:pt x="45" y="600"/>
                    </a:lnTo>
                    <a:lnTo>
                      <a:pt x="36" y="585"/>
                    </a:lnTo>
                    <a:lnTo>
                      <a:pt x="24" y="569"/>
                    </a:lnTo>
                    <a:lnTo>
                      <a:pt x="14" y="553"/>
                    </a:lnTo>
                    <a:lnTo>
                      <a:pt x="7" y="537"/>
                    </a:lnTo>
                    <a:lnTo>
                      <a:pt x="3" y="530"/>
                    </a:lnTo>
                    <a:lnTo>
                      <a:pt x="1" y="521"/>
                    </a:lnTo>
                    <a:lnTo>
                      <a:pt x="0" y="514"/>
                    </a:lnTo>
                    <a:lnTo>
                      <a:pt x="1" y="506"/>
                    </a:lnTo>
                    <a:lnTo>
                      <a:pt x="1" y="506"/>
                    </a:lnTo>
                    <a:lnTo>
                      <a:pt x="3" y="499"/>
                    </a:lnTo>
                    <a:lnTo>
                      <a:pt x="7" y="492"/>
                    </a:lnTo>
                    <a:lnTo>
                      <a:pt x="12" y="485"/>
                    </a:lnTo>
                    <a:lnTo>
                      <a:pt x="17" y="479"/>
                    </a:lnTo>
                    <a:lnTo>
                      <a:pt x="31" y="467"/>
                    </a:lnTo>
                    <a:lnTo>
                      <a:pt x="47" y="456"/>
                    </a:lnTo>
                    <a:lnTo>
                      <a:pt x="63" y="448"/>
                    </a:lnTo>
                    <a:lnTo>
                      <a:pt x="77" y="435"/>
                    </a:lnTo>
                    <a:lnTo>
                      <a:pt x="89" y="423"/>
                    </a:lnTo>
                    <a:lnTo>
                      <a:pt x="94" y="418"/>
                    </a:lnTo>
                    <a:lnTo>
                      <a:pt x="98" y="409"/>
                    </a:lnTo>
                    <a:lnTo>
                      <a:pt x="98" y="409"/>
                    </a:lnTo>
                    <a:lnTo>
                      <a:pt x="100" y="402"/>
                    </a:lnTo>
                    <a:lnTo>
                      <a:pt x="101" y="395"/>
                    </a:lnTo>
                    <a:lnTo>
                      <a:pt x="101" y="377"/>
                    </a:lnTo>
                    <a:lnTo>
                      <a:pt x="100" y="360"/>
                    </a:lnTo>
                    <a:lnTo>
                      <a:pt x="94" y="340"/>
                    </a:lnTo>
                    <a:lnTo>
                      <a:pt x="91" y="323"/>
                    </a:lnTo>
                    <a:lnTo>
                      <a:pt x="89" y="305"/>
                    </a:lnTo>
                    <a:lnTo>
                      <a:pt x="89" y="297"/>
                    </a:lnTo>
                    <a:lnTo>
                      <a:pt x="91" y="288"/>
                    </a:lnTo>
                    <a:lnTo>
                      <a:pt x="93" y="281"/>
                    </a:lnTo>
                    <a:lnTo>
                      <a:pt x="96" y="274"/>
                    </a:lnTo>
                    <a:lnTo>
                      <a:pt x="96" y="274"/>
                    </a:lnTo>
                    <a:lnTo>
                      <a:pt x="101" y="267"/>
                    </a:lnTo>
                    <a:lnTo>
                      <a:pt x="108" y="263"/>
                    </a:lnTo>
                    <a:lnTo>
                      <a:pt x="116" y="258"/>
                    </a:lnTo>
                    <a:lnTo>
                      <a:pt x="123" y="254"/>
                    </a:lnTo>
                    <a:lnTo>
                      <a:pt x="140" y="251"/>
                    </a:lnTo>
                    <a:lnTo>
                      <a:pt x="158" y="246"/>
                    </a:lnTo>
                    <a:lnTo>
                      <a:pt x="177" y="242"/>
                    </a:lnTo>
                    <a:lnTo>
                      <a:pt x="195" y="239"/>
                    </a:lnTo>
                    <a:lnTo>
                      <a:pt x="210" y="232"/>
                    </a:lnTo>
                    <a:lnTo>
                      <a:pt x="217" y="228"/>
                    </a:lnTo>
                    <a:lnTo>
                      <a:pt x="223" y="221"/>
                    </a:lnTo>
                    <a:lnTo>
                      <a:pt x="223" y="221"/>
                    </a:lnTo>
                    <a:lnTo>
                      <a:pt x="228" y="216"/>
                    </a:lnTo>
                    <a:lnTo>
                      <a:pt x="233" y="209"/>
                    </a:lnTo>
                    <a:lnTo>
                      <a:pt x="238" y="193"/>
                    </a:lnTo>
                    <a:lnTo>
                      <a:pt x="244" y="175"/>
                    </a:lnTo>
                    <a:lnTo>
                      <a:pt x="247" y="158"/>
                    </a:lnTo>
                    <a:lnTo>
                      <a:pt x="251" y="138"/>
                    </a:lnTo>
                    <a:lnTo>
                      <a:pt x="256" y="121"/>
                    </a:lnTo>
                    <a:lnTo>
                      <a:pt x="260" y="114"/>
                    </a:lnTo>
                    <a:lnTo>
                      <a:pt x="263" y="107"/>
                    </a:lnTo>
                    <a:lnTo>
                      <a:pt x="268" y="102"/>
                    </a:lnTo>
                    <a:lnTo>
                      <a:pt x="275" y="96"/>
                    </a:lnTo>
                    <a:lnTo>
                      <a:pt x="275" y="96"/>
                    </a:lnTo>
                    <a:lnTo>
                      <a:pt x="282" y="93"/>
                    </a:lnTo>
                    <a:lnTo>
                      <a:pt x="289" y="89"/>
                    </a:lnTo>
                    <a:lnTo>
                      <a:pt x="296" y="89"/>
                    </a:lnTo>
                    <a:lnTo>
                      <a:pt x="305" y="89"/>
                    </a:lnTo>
                    <a:lnTo>
                      <a:pt x="323" y="91"/>
                    </a:lnTo>
                    <a:lnTo>
                      <a:pt x="342" y="95"/>
                    </a:lnTo>
                    <a:lnTo>
                      <a:pt x="360" y="98"/>
                    </a:lnTo>
                    <a:lnTo>
                      <a:pt x="379" y="102"/>
                    </a:lnTo>
                    <a:lnTo>
                      <a:pt x="395" y="100"/>
                    </a:lnTo>
                    <a:lnTo>
                      <a:pt x="404" y="100"/>
                    </a:lnTo>
                    <a:lnTo>
                      <a:pt x="411" y="96"/>
                    </a:lnTo>
                    <a:lnTo>
                      <a:pt x="411" y="96"/>
                    </a:lnTo>
                    <a:lnTo>
                      <a:pt x="418" y="93"/>
                    </a:lnTo>
                    <a:lnTo>
                      <a:pt x="425" y="89"/>
                    </a:lnTo>
                    <a:lnTo>
                      <a:pt x="437" y="77"/>
                    </a:lnTo>
                    <a:lnTo>
                      <a:pt x="448" y="61"/>
                    </a:lnTo>
                    <a:lnTo>
                      <a:pt x="458" y="45"/>
                    </a:lnTo>
                    <a:lnTo>
                      <a:pt x="469" y="31"/>
                    </a:lnTo>
                    <a:lnTo>
                      <a:pt x="479" y="17"/>
                    </a:lnTo>
                    <a:lnTo>
                      <a:pt x="486" y="10"/>
                    </a:lnTo>
                    <a:lnTo>
                      <a:pt x="491" y="5"/>
                    </a:lnTo>
                    <a:lnTo>
                      <a:pt x="498" y="1"/>
                    </a:lnTo>
                    <a:lnTo>
                      <a:pt x="507" y="0"/>
                    </a:lnTo>
                    <a:lnTo>
                      <a:pt x="507" y="0"/>
                    </a:lnTo>
                    <a:lnTo>
                      <a:pt x="514" y="0"/>
                    </a:lnTo>
                    <a:lnTo>
                      <a:pt x="523" y="0"/>
                    </a:lnTo>
                    <a:lnTo>
                      <a:pt x="530" y="1"/>
                    </a:lnTo>
                    <a:lnTo>
                      <a:pt x="539" y="5"/>
                    </a:lnTo>
                    <a:lnTo>
                      <a:pt x="553" y="14"/>
                    </a:lnTo>
                    <a:lnTo>
                      <a:pt x="569" y="24"/>
                    </a:lnTo>
                    <a:lnTo>
                      <a:pt x="585" y="35"/>
                    </a:lnTo>
                    <a:lnTo>
                      <a:pt x="600" y="44"/>
                    </a:lnTo>
                    <a:lnTo>
                      <a:pt x="616" y="51"/>
                    </a:lnTo>
                    <a:lnTo>
                      <a:pt x="625" y="52"/>
                    </a:lnTo>
                    <a:lnTo>
                      <a:pt x="632" y="52"/>
                    </a:lnTo>
                    <a:lnTo>
                      <a:pt x="632" y="52"/>
                    </a:lnTo>
                    <a:close/>
                    <a:moveTo>
                      <a:pt x="804" y="219"/>
                    </a:moveTo>
                    <a:lnTo>
                      <a:pt x="804" y="219"/>
                    </a:lnTo>
                    <a:lnTo>
                      <a:pt x="776" y="209"/>
                    </a:lnTo>
                    <a:lnTo>
                      <a:pt x="748" y="200"/>
                    </a:lnTo>
                    <a:lnTo>
                      <a:pt x="720" y="193"/>
                    </a:lnTo>
                    <a:lnTo>
                      <a:pt x="693" y="188"/>
                    </a:lnTo>
                    <a:lnTo>
                      <a:pt x="665" y="186"/>
                    </a:lnTo>
                    <a:lnTo>
                      <a:pt x="637" y="184"/>
                    </a:lnTo>
                    <a:lnTo>
                      <a:pt x="611" y="184"/>
                    </a:lnTo>
                    <a:lnTo>
                      <a:pt x="585" y="188"/>
                    </a:lnTo>
                    <a:lnTo>
                      <a:pt x="556" y="191"/>
                    </a:lnTo>
                    <a:lnTo>
                      <a:pt x="530" y="196"/>
                    </a:lnTo>
                    <a:lnTo>
                      <a:pt x="506" y="203"/>
                    </a:lnTo>
                    <a:lnTo>
                      <a:pt x="479" y="212"/>
                    </a:lnTo>
                    <a:lnTo>
                      <a:pt x="455" y="221"/>
                    </a:lnTo>
                    <a:lnTo>
                      <a:pt x="432" y="233"/>
                    </a:lnTo>
                    <a:lnTo>
                      <a:pt x="407" y="246"/>
                    </a:lnTo>
                    <a:lnTo>
                      <a:pt x="386" y="260"/>
                    </a:lnTo>
                    <a:lnTo>
                      <a:pt x="363" y="274"/>
                    </a:lnTo>
                    <a:lnTo>
                      <a:pt x="344" y="291"/>
                    </a:lnTo>
                    <a:lnTo>
                      <a:pt x="323" y="309"/>
                    </a:lnTo>
                    <a:lnTo>
                      <a:pt x="305" y="328"/>
                    </a:lnTo>
                    <a:lnTo>
                      <a:pt x="288" y="348"/>
                    </a:lnTo>
                    <a:lnTo>
                      <a:pt x="270" y="369"/>
                    </a:lnTo>
                    <a:lnTo>
                      <a:pt x="256" y="391"/>
                    </a:lnTo>
                    <a:lnTo>
                      <a:pt x="242" y="414"/>
                    </a:lnTo>
                    <a:lnTo>
                      <a:pt x="230" y="437"/>
                    </a:lnTo>
                    <a:lnTo>
                      <a:pt x="217" y="462"/>
                    </a:lnTo>
                    <a:lnTo>
                      <a:pt x="209" y="488"/>
                    </a:lnTo>
                    <a:lnTo>
                      <a:pt x="200" y="514"/>
                    </a:lnTo>
                    <a:lnTo>
                      <a:pt x="195" y="543"/>
                    </a:lnTo>
                    <a:lnTo>
                      <a:pt x="189" y="571"/>
                    </a:lnTo>
                    <a:lnTo>
                      <a:pt x="186" y="599"/>
                    </a:lnTo>
                    <a:lnTo>
                      <a:pt x="186" y="629"/>
                    </a:lnTo>
                    <a:lnTo>
                      <a:pt x="186" y="629"/>
                    </a:lnTo>
                    <a:lnTo>
                      <a:pt x="186" y="658"/>
                    </a:lnTo>
                    <a:lnTo>
                      <a:pt x="189" y="687"/>
                    </a:lnTo>
                    <a:lnTo>
                      <a:pt x="193" y="715"/>
                    </a:lnTo>
                    <a:lnTo>
                      <a:pt x="200" y="743"/>
                    </a:lnTo>
                    <a:lnTo>
                      <a:pt x="207" y="769"/>
                    </a:lnTo>
                    <a:lnTo>
                      <a:pt x="216" y="795"/>
                    </a:lnTo>
                    <a:lnTo>
                      <a:pt x="226" y="820"/>
                    </a:lnTo>
                    <a:lnTo>
                      <a:pt x="238" y="845"/>
                    </a:lnTo>
                    <a:lnTo>
                      <a:pt x="253" y="868"/>
                    </a:lnTo>
                    <a:lnTo>
                      <a:pt x="268" y="890"/>
                    </a:lnTo>
                    <a:lnTo>
                      <a:pt x="284" y="911"/>
                    </a:lnTo>
                    <a:lnTo>
                      <a:pt x="302" y="933"/>
                    </a:lnTo>
                    <a:lnTo>
                      <a:pt x="321" y="952"/>
                    </a:lnTo>
                    <a:lnTo>
                      <a:pt x="340" y="969"/>
                    </a:lnTo>
                    <a:lnTo>
                      <a:pt x="361" y="987"/>
                    </a:lnTo>
                    <a:lnTo>
                      <a:pt x="383" y="1001"/>
                    </a:lnTo>
                    <a:lnTo>
                      <a:pt x="405" y="1017"/>
                    </a:lnTo>
                    <a:lnTo>
                      <a:pt x="428" y="1029"/>
                    </a:lnTo>
                    <a:lnTo>
                      <a:pt x="453" y="1040"/>
                    </a:lnTo>
                    <a:lnTo>
                      <a:pt x="477" y="1050"/>
                    </a:lnTo>
                    <a:lnTo>
                      <a:pt x="502" y="1059"/>
                    </a:lnTo>
                    <a:lnTo>
                      <a:pt x="528" y="1066"/>
                    </a:lnTo>
                    <a:lnTo>
                      <a:pt x="555" y="1071"/>
                    </a:lnTo>
                    <a:lnTo>
                      <a:pt x="581" y="1077"/>
                    </a:lnTo>
                    <a:lnTo>
                      <a:pt x="609" y="1078"/>
                    </a:lnTo>
                    <a:lnTo>
                      <a:pt x="636" y="1078"/>
                    </a:lnTo>
                    <a:lnTo>
                      <a:pt x="664" y="1078"/>
                    </a:lnTo>
                    <a:lnTo>
                      <a:pt x="692" y="1075"/>
                    </a:lnTo>
                    <a:lnTo>
                      <a:pt x="720" y="1070"/>
                    </a:lnTo>
                    <a:lnTo>
                      <a:pt x="748" y="1064"/>
                    </a:lnTo>
                    <a:lnTo>
                      <a:pt x="776" y="1055"/>
                    </a:lnTo>
                    <a:lnTo>
                      <a:pt x="804" y="1045"/>
                    </a:lnTo>
                    <a:lnTo>
                      <a:pt x="804" y="1045"/>
                    </a:lnTo>
                    <a:lnTo>
                      <a:pt x="831" y="1033"/>
                    </a:lnTo>
                    <a:lnTo>
                      <a:pt x="857" y="1019"/>
                    </a:lnTo>
                    <a:lnTo>
                      <a:pt x="881" y="1003"/>
                    </a:lnTo>
                    <a:lnTo>
                      <a:pt x="904" y="987"/>
                    </a:lnTo>
                    <a:lnTo>
                      <a:pt x="925" y="969"/>
                    </a:lnTo>
                    <a:lnTo>
                      <a:pt x="946" y="950"/>
                    </a:lnTo>
                    <a:lnTo>
                      <a:pt x="966" y="931"/>
                    </a:lnTo>
                    <a:lnTo>
                      <a:pt x="983" y="910"/>
                    </a:lnTo>
                    <a:lnTo>
                      <a:pt x="999" y="889"/>
                    </a:lnTo>
                    <a:lnTo>
                      <a:pt x="1013" y="866"/>
                    </a:lnTo>
                    <a:lnTo>
                      <a:pt x="1027" y="843"/>
                    </a:lnTo>
                    <a:lnTo>
                      <a:pt x="1038" y="818"/>
                    </a:lnTo>
                    <a:lnTo>
                      <a:pt x="1048" y="794"/>
                    </a:lnTo>
                    <a:lnTo>
                      <a:pt x="1057" y="769"/>
                    </a:lnTo>
                    <a:lnTo>
                      <a:pt x="1066" y="743"/>
                    </a:lnTo>
                    <a:lnTo>
                      <a:pt x="1071" y="716"/>
                    </a:lnTo>
                    <a:lnTo>
                      <a:pt x="1075" y="690"/>
                    </a:lnTo>
                    <a:lnTo>
                      <a:pt x="1078" y="664"/>
                    </a:lnTo>
                    <a:lnTo>
                      <a:pt x="1080" y="637"/>
                    </a:lnTo>
                    <a:lnTo>
                      <a:pt x="1078" y="611"/>
                    </a:lnTo>
                    <a:lnTo>
                      <a:pt x="1076" y="583"/>
                    </a:lnTo>
                    <a:lnTo>
                      <a:pt x="1073" y="557"/>
                    </a:lnTo>
                    <a:lnTo>
                      <a:pt x="1068" y="530"/>
                    </a:lnTo>
                    <a:lnTo>
                      <a:pt x="1061" y="504"/>
                    </a:lnTo>
                    <a:lnTo>
                      <a:pt x="1054" y="479"/>
                    </a:lnTo>
                    <a:lnTo>
                      <a:pt x="1043" y="453"/>
                    </a:lnTo>
                    <a:lnTo>
                      <a:pt x="1031" y="428"/>
                    </a:lnTo>
                    <a:lnTo>
                      <a:pt x="1017" y="404"/>
                    </a:lnTo>
                    <a:lnTo>
                      <a:pt x="1003" y="379"/>
                    </a:lnTo>
                    <a:lnTo>
                      <a:pt x="985" y="356"/>
                    </a:lnTo>
                    <a:lnTo>
                      <a:pt x="968" y="335"/>
                    </a:lnTo>
                    <a:lnTo>
                      <a:pt x="946" y="312"/>
                    </a:lnTo>
                    <a:lnTo>
                      <a:pt x="946" y="312"/>
                    </a:lnTo>
                    <a:lnTo>
                      <a:pt x="931" y="298"/>
                    </a:lnTo>
                    <a:lnTo>
                      <a:pt x="915" y="284"/>
                    </a:lnTo>
                    <a:lnTo>
                      <a:pt x="880" y="258"/>
                    </a:lnTo>
                    <a:lnTo>
                      <a:pt x="843" y="237"/>
                    </a:lnTo>
                    <a:lnTo>
                      <a:pt x="804" y="219"/>
                    </a:lnTo>
                    <a:lnTo>
                      <a:pt x="804" y="219"/>
                    </a:lnTo>
                    <a:close/>
                    <a:moveTo>
                      <a:pt x="632" y="265"/>
                    </a:moveTo>
                    <a:lnTo>
                      <a:pt x="632" y="265"/>
                    </a:lnTo>
                    <a:lnTo>
                      <a:pt x="671" y="267"/>
                    </a:lnTo>
                    <a:lnTo>
                      <a:pt x="706" y="272"/>
                    </a:lnTo>
                    <a:lnTo>
                      <a:pt x="741" y="281"/>
                    </a:lnTo>
                    <a:lnTo>
                      <a:pt x="774" y="293"/>
                    </a:lnTo>
                    <a:lnTo>
                      <a:pt x="808" y="309"/>
                    </a:lnTo>
                    <a:lnTo>
                      <a:pt x="838" y="328"/>
                    </a:lnTo>
                    <a:lnTo>
                      <a:pt x="866" y="349"/>
                    </a:lnTo>
                    <a:lnTo>
                      <a:pt x="892" y="372"/>
                    </a:lnTo>
                    <a:lnTo>
                      <a:pt x="915" y="398"/>
                    </a:lnTo>
                    <a:lnTo>
                      <a:pt x="936" y="427"/>
                    </a:lnTo>
                    <a:lnTo>
                      <a:pt x="955" y="456"/>
                    </a:lnTo>
                    <a:lnTo>
                      <a:pt x="971" y="488"/>
                    </a:lnTo>
                    <a:lnTo>
                      <a:pt x="983" y="523"/>
                    </a:lnTo>
                    <a:lnTo>
                      <a:pt x="992" y="558"/>
                    </a:lnTo>
                    <a:lnTo>
                      <a:pt x="997" y="593"/>
                    </a:lnTo>
                    <a:lnTo>
                      <a:pt x="999" y="632"/>
                    </a:lnTo>
                    <a:lnTo>
                      <a:pt x="999" y="632"/>
                    </a:lnTo>
                    <a:lnTo>
                      <a:pt x="997" y="669"/>
                    </a:lnTo>
                    <a:lnTo>
                      <a:pt x="992" y="706"/>
                    </a:lnTo>
                    <a:lnTo>
                      <a:pt x="983" y="741"/>
                    </a:lnTo>
                    <a:lnTo>
                      <a:pt x="971" y="774"/>
                    </a:lnTo>
                    <a:lnTo>
                      <a:pt x="955" y="806"/>
                    </a:lnTo>
                    <a:lnTo>
                      <a:pt x="936" y="836"/>
                    </a:lnTo>
                    <a:lnTo>
                      <a:pt x="915" y="864"/>
                    </a:lnTo>
                    <a:lnTo>
                      <a:pt x="892" y="890"/>
                    </a:lnTo>
                    <a:lnTo>
                      <a:pt x="866" y="915"/>
                    </a:lnTo>
                    <a:lnTo>
                      <a:pt x="838" y="936"/>
                    </a:lnTo>
                    <a:lnTo>
                      <a:pt x="808" y="954"/>
                    </a:lnTo>
                    <a:lnTo>
                      <a:pt x="774" y="969"/>
                    </a:lnTo>
                    <a:lnTo>
                      <a:pt x="741" y="982"/>
                    </a:lnTo>
                    <a:lnTo>
                      <a:pt x="706" y="990"/>
                    </a:lnTo>
                    <a:lnTo>
                      <a:pt x="671" y="996"/>
                    </a:lnTo>
                    <a:lnTo>
                      <a:pt x="632" y="998"/>
                    </a:lnTo>
                    <a:lnTo>
                      <a:pt x="632" y="998"/>
                    </a:lnTo>
                    <a:lnTo>
                      <a:pt x="595" y="996"/>
                    </a:lnTo>
                    <a:lnTo>
                      <a:pt x="558" y="990"/>
                    </a:lnTo>
                    <a:lnTo>
                      <a:pt x="523" y="982"/>
                    </a:lnTo>
                    <a:lnTo>
                      <a:pt x="490" y="969"/>
                    </a:lnTo>
                    <a:lnTo>
                      <a:pt x="458" y="954"/>
                    </a:lnTo>
                    <a:lnTo>
                      <a:pt x="428" y="936"/>
                    </a:lnTo>
                    <a:lnTo>
                      <a:pt x="398" y="915"/>
                    </a:lnTo>
                    <a:lnTo>
                      <a:pt x="374" y="890"/>
                    </a:lnTo>
                    <a:lnTo>
                      <a:pt x="349" y="864"/>
                    </a:lnTo>
                    <a:lnTo>
                      <a:pt x="328" y="836"/>
                    </a:lnTo>
                    <a:lnTo>
                      <a:pt x="311" y="806"/>
                    </a:lnTo>
                    <a:lnTo>
                      <a:pt x="295" y="774"/>
                    </a:lnTo>
                    <a:lnTo>
                      <a:pt x="282" y="741"/>
                    </a:lnTo>
                    <a:lnTo>
                      <a:pt x="274" y="706"/>
                    </a:lnTo>
                    <a:lnTo>
                      <a:pt x="268" y="669"/>
                    </a:lnTo>
                    <a:lnTo>
                      <a:pt x="267" y="632"/>
                    </a:lnTo>
                    <a:lnTo>
                      <a:pt x="267" y="632"/>
                    </a:lnTo>
                    <a:lnTo>
                      <a:pt x="268" y="593"/>
                    </a:lnTo>
                    <a:lnTo>
                      <a:pt x="274" y="558"/>
                    </a:lnTo>
                    <a:lnTo>
                      <a:pt x="282" y="523"/>
                    </a:lnTo>
                    <a:lnTo>
                      <a:pt x="295" y="488"/>
                    </a:lnTo>
                    <a:lnTo>
                      <a:pt x="311" y="456"/>
                    </a:lnTo>
                    <a:lnTo>
                      <a:pt x="328" y="427"/>
                    </a:lnTo>
                    <a:lnTo>
                      <a:pt x="349" y="398"/>
                    </a:lnTo>
                    <a:lnTo>
                      <a:pt x="374" y="372"/>
                    </a:lnTo>
                    <a:lnTo>
                      <a:pt x="398" y="349"/>
                    </a:lnTo>
                    <a:lnTo>
                      <a:pt x="428" y="328"/>
                    </a:lnTo>
                    <a:lnTo>
                      <a:pt x="458" y="309"/>
                    </a:lnTo>
                    <a:lnTo>
                      <a:pt x="490" y="293"/>
                    </a:lnTo>
                    <a:lnTo>
                      <a:pt x="523" y="281"/>
                    </a:lnTo>
                    <a:lnTo>
                      <a:pt x="558" y="272"/>
                    </a:lnTo>
                    <a:lnTo>
                      <a:pt x="595" y="267"/>
                    </a:lnTo>
                    <a:lnTo>
                      <a:pt x="632" y="265"/>
                    </a:lnTo>
                    <a:lnTo>
                      <a:pt x="632" y="265"/>
                    </a:lnTo>
                    <a:close/>
                    <a:moveTo>
                      <a:pt x="657" y="376"/>
                    </a:moveTo>
                    <a:lnTo>
                      <a:pt x="720" y="511"/>
                    </a:lnTo>
                    <a:lnTo>
                      <a:pt x="867" y="528"/>
                    </a:lnTo>
                    <a:lnTo>
                      <a:pt x="867" y="528"/>
                    </a:lnTo>
                    <a:lnTo>
                      <a:pt x="876" y="530"/>
                    </a:lnTo>
                    <a:lnTo>
                      <a:pt x="881" y="534"/>
                    </a:lnTo>
                    <a:lnTo>
                      <a:pt x="887" y="539"/>
                    </a:lnTo>
                    <a:lnTo>
                      <a:pt x="890" y="546"/>
                    </a:lnTo>
                    <a:lnTo>
                      <a:pt x="890" y="546"/>
                    </a:lnTo>
                    <a:lnTo>
                      <a:pt x="892" y="555"/>
                    </a:lnTo>
                    <a:lnTo>
                      <a:pt x="890" y="562"/>
                    </a:lnTo>
                    <a:lnTo>
                      <a:pt x="889" y="569"/>
                    </a:lnTo>
                    <a:lnTo>
                      <a:pt x="883" y="574"/>
                    </a:lnTo>
                    <a:lnTo>
                      <a:pt x="773" y="676"/>
                    </a:lnTo>
                    <a:lnTo>
                      <a:pt x="802" y="824"/>
                    </a:lnTo>
                    <a:lnTo>
                      <a:pt x="802" y="824"/>
                    </a:lnTo>
                    <a:lnTo>
                      <a:pt x="802" y="831"/>
                    </a:lnTo>
                    <a:lnTo>
                      <a:pt x="801" y="838"/>
                    </a:lnTo>
                    <a:lnTo>
                      <a:pt x="797" y="845"/>
                    </a:lnTo>
                    <a:lnTo>
                      <a:pt x="792" y="850"/>
                    </a:lnTo>
                    <a:lnTo>
                      <a:pt x="792" y="850"/>
                    </a:lnTo>
                    <a:lnTo>
                      <a:pt x="785" y="853"/>
                    </a:lnTo>
                    <a:lnTo>
                      <a:pt x="778" y="855"/>
                    </a:lnTo>
                    <a:lnTo>
                      <a:pt x="771" y="853"/>
                    </a:lnTo>
                    <a:lnTo>
                      <a:pt x="764" y="852"/>
                    </a:lnTo>
                    <a:lnTo>
                      <a:pt x="632" y="778"/>
                    </a:lnTo>
                    <a:lnTo>
                      <a:pt x="502" y="852"/>
                    </a:lnTo>
                    <a:lnTo>
                      <a:pt x="502" y="852"/>
                    </a:lnTo>
                    <a:lnTo>
                      <a:pt x="495" y="853"/>
                    </a:lnTo>
                    <a:lnTo>
                      <a:pt x="488" y="855"/>
                    </a:lnTo>
                    <a:lnTo>
                      <a:pt x="479" y="853"/>
                    </a:lnTo>
                    <a:lnTo>
                      <a:pt x="472" y="850"/>
                    </a:lnTo>
                    <a:lnTo>
                      <a:pt x="472" y="850"/>
                    </a:lnTo>
                    <a:lnTo>
                      <a:pt x="467" y="845"/>
                    </a:lnTo>
                    <a:lnTo>
                      <a:pt x="463" y="838"/>
                    </a:lnTo>
                    <a:lnTo>
                      <a:pt x="462" y="831"/>
                    </a:lnTo>
                    <a:lnTo>
                      <a:pt x="462" y="824"/>
                    </a:lnTo>
                    <a:lnTo>
                      <a:pt x="491" y="676"/>
                    </a:lnTo>
                    <a:lnTo>
                      <a:pt x="383" y="574"/>
                    </a:lnTo>
                    <a:lnTo>
                      <a:pt x="383" y="574"/>
                    </a:lnTo>
                    <a:lnTo>
                      <a:pt x="377" y="569"/>
                    </a:lnTo>
                    <a:lnTo>
                      <a:pt x="374" y="562"/>
                    </a:lnTo>
                    <a:lnTo>
                      <a:pt x="374" y="555"/>
                    </a:lnTo>
                    <a:lnTo>
                      <a:pt x="374" y="546"/>
                    </a:lnTo>
                    <a:lnTo>
                      <a:pt x="374" y="546"/>
                    </a:lnTo>
                    <a:lnTo>
                      <a:pt x="377" y="539"/>
                    </a:lnTo>
                    <a:lnTo>
                      <a:pt x="383" y="534"/>
                    </a:lnTo>
                    <a:lnTo>
                      <a:pt x="390" y="530"/>
                    </a:lnTo>
                    <a:lnTo>
                      <a:pt x="397" y="528"/>
                    </a:lnTo>
                    <a:lnTo>
                      <a:pt x="546" y="511"/>
                    </a:lnTo>
                    <a:lnTo>
                      <a:pt x="607" y="376"/>
                    </a:lnTo>
                    <a:lnTo>
                      <a:pt x="607" y="376"/>
                    </a:lnTo>
                    <a:lnTo>
                      <a:pt x="613" y="369"/>
                    </a:lnTo>
                    <a:lnTo>
                      <a:pt x="618" y="363"/>
                    </a:lnTo>
                    <a:lnTo>
                      <a:pt x="625" y="360"/>
                    </a:lnTo>
                    <a:lnTo>
                      <a:pt x="632" y="360"/>
                    </a:lnTo>
                    <a:lnTo>
                      <a:pt x="632" y="360"/>
                    </a:lnTo>
                    <a:lnTo>
                      <a:pt x="641" y="360"/>
                    </a:lnTo>
                    <a:lnTo>
                      <a:pt x="648" y="363"/>
                    </a:lnTo>
                    <a:lnTo>
                      <a:pt x="653" y="369"/>
                    </a:lnTo>
                    <a:lnTo>
                      <a:pt x="657" y="376"/>
                    </a:lnTo>
                    <a:lnTo>
                      <a:pt x="657" y="376"/>
                    </a:lnTo>
                    <a:close/>
                  </a:path>
                </a:pathLst>
              </a:custGeom>
              <a:solidFill>
                <a:srgbClr val="0D4081"/>
              </a:solidFill>
              <a:ln>
                <a:solidFill>
                  <a:srgbClr val="0E5249"/>
                </a:solidFill>
              </a:ln>
              <a:effectLst>
                <a:innerShdw blurRad="25400" dist="12700" dir="16200000">
                  <a:prstClr val="black">
                    <a:alpha val="77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  <p:sp>
        <p:nvSpPr>
          <p:cNvPr id="14" name="矩形: 圆角 13"/>
          <p:cNvSpPr/>
          <p:nvPr/>
        </p:nvSpPr>
        <p:spPr>
          <a:xfrm>
            <a:off x="2771775" y="3179105"/>
            <a:ext cx="6648450" cy="1088819"/>
          </a:xfrm>
          <a:prstGeom prst="roundRect">
            <a:avLst/>
          </a:prstGeom>
          <a:solidFill>
            <a:srgbClr val="0D408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6" name="直接连接符 15"/>
          <p:cNvCxnSpPr/>
          <p:nvPr/>
        </p:nvCxnSpPr>
        <p:spPr>
          <a:xfrm>
            <a:off x="3069965" y="4102990"/>
            <a:ext cx="587670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3181570" y="3385190"/>
            <a:ext cx="5695510" cy="648512"/>
          </a:xfrm>
          <a:prstGeom prst="rect">
            <a:avLst/>
          </a:prstGeom>
          <a:noFill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zh-CN" altLang="en-US" sz="3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学校管理员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069965" y="3323508"/>
            <a:ext cx="587670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3"/>
          <p:cNvGrpSpPr/>
          <p:nvPr/>
        </p:nvGrpSpPr>
        <p:grpSpPr bwMode="auto">
          <a:xfrm>
            <a:off x="-2" y="-23918"/>
            <a:ext cx="12192001" cy="262135"/>
            <a:chOff x="5350616" y="1238297"/>
            <a:chExt cx="4631670" cy="76200"/>
          </a:xfrm>
        </p:grpSpPr>
        <p:sp>
          <p:nvSpPr>
            <p:cNvPr id="39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40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42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43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44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/>
          <p:cNvSpPr>
            <a:spLocks noGrp="1"/>
          </p:cNvSpPr>
          <p:nvPr>
            <p:ph type="title"/>
          </p:nvPr>
        </p:nvSpPr>
        <p:spPr>
          <a:xfrm>
            <a:off x="2135702" y="639482"/>
            <a:ext cx="8229600" cy="617127"/>
          </a:xfrm>
        </p:spPr>
        <p:txBody>
          <a:bodyPr>
            <a:normAutofit/>
          </a:bodyPr>
          <a:lstStyle/>
          <a:p>
            <a:pPr algn="l"/>
            <a:r>
              <a:rPr lang="zh-CN" altLang="en-US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目录</a:t>
            </a:r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zh-CN" alt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同心圆 14"/>
          <p:cNvSpPr/>
          <p:nvPr/>
        </p:nvSpPr>
        <p:spPr>
          <a:xfrm>
            <a:off x="2297777" y="1713907"/>
            <a:ext cx="952980" cy="952980"/>
          </a:xfrm>
          <a:prstGeom prst="donut">
            <a:avLst>
              <a:gd name="adj" fmla="val 9948"/>
            </a:avLst>
          </a:prstGeom>
          <a:solidFill>
            <a:srgbClr val="0D408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35702" y="1854057"/>
            <a:ext cx="1277132" cy="672680"/>
            <a:chOff x="611560" y="2370062"/>
            <a:chExt cx="2219526" cy="1169049"/>
          </a:xfrm>
        </p:grpSpPr>
        <p:sp>
          <p:nvSpPr>
            <p:cNvPr id="17" name="椭圆 16"/>
            <p:cNvSpPr/>
            <p:nvPr/>
          </p:nvSpPr>
          <p:spPr>
            <a:xfrm>
              <a:off x="2051720" y="2564904"/>
              <a:ext cx="779366" cy="77936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611560" y="2564905"/>
              <a:ext cx="779366" cy="77936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60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0" dir="1140000" sx="49000" sy="49000" algn="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椭圆 18"/>
            <p:cNvSpPr/>
            <p:nvPr/>
          </p:nvSpPr>
          <p:spPr>
            <a:xfrm>
              <a:off x="1136798" y="2370062"/>
              <a:ext cx="1169049" cy="116904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TextBox 9"/>
          <p:cNvSpPr txBox="1"/>
          <p:nvPr/>
        </p:nvSpPr>
        <p:spPr>
          <a:xfrm>
            <a:off x="2428238" y="1988021"/>
            <a:ext cx="688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一</a:t>
            </a:r>
          </a:p>
        </p:txBody>
      </p:sp>
      <p:sp>
        <p:nvSpPr>
          <p:cNvPr id="23" name="Rectangle 42"/>
          <p:cNvSpPr/>
          <p:nvPr/>
        </p:nvSpPr>
        <p:spPr>
          <a:xfrm>
            <a:off x="3490832" y="2063331"/>
            <a:ext cx="1965006" cy="25413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培训学员</a:t>
            </a:r>
          </a:p>
        </p:txBody>
      </p:sp>
      <p:sp>
        <p:nvSpPr>
          <p:cNvPr id="50" name="同心圆 14"/>
          <p:cNvSpPr/>
          <p:nvPr/>
        </p:nvSpPr>
        <p:spPr>
          <a:xfrm>
            <a:off x="7141869" y="1713907"/>
            <a:ext cx="952980" cy="952980"/>
          </a:xfrm>
          <a:prstGeom prst="donut">
            <a:avLst>
              <a:gd name="adj" fmla="val 9948"/>
            </a:avLst>
          </a:prstGeom>
          <a:solidFill>
            <a:srgbClr val="FFB10D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6979794" y="1854057"/>
            <a:ext cx="1277132" cy="672680"/>
            <a:chOff x="611560" y="2370062"/>
            <a:chExt cx="2219526" cy="1169049"/>
          </a:xfrm>
        </p:grpSpPr>
        <p:sp>
          <p:nvSpPr>
            <p:cNvPr id="66" name="椭圆 65"/>
            <p:cNvSpPr/>
            <p:nvPr/>
          </p:nvSpPr>
          <p:spPr>
            <a:xfrm>
              <a:off x="2051720" y="2564904"/>
              <a:ext cx="779366" cy="77936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611560" y="2564904"/>
              <a:ext cx="779366" cy="77936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60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0" dir="1140000" sx="49000" sy="49000" algn="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1136798" y="2370062"/>
              <a:ext cx="1169049" cy="116904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TextBox 9"/>
          <p:cNvSpPr txBox="1"/>
          <p:nvPr/>
        </p:nvSpPr>
        <p:spPr>
          <a:xfrm>
            <a:off x="7272330" y="1988021"/>
            <a:ext cx="688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二</a:t>
            </a:r>
          </a:p>
        </p:txBody>
      </p:sp>
      <p:sp>
        <p:nvSpPr>
          <p:cNvPr id="70" name="Rectangle 42"/>
          <p:cNvSpPr/>
          <p:nvPr/>
        </p:nvSpPr>
        <p:spPr>
          <a:xfrm>
            <a:off x="8334924" y="2063331"/>
            <a:ext cx="1965006" cy="25413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zh-CN" altLang="en-US" sz="2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学校管理员</a:t>
            </a:r>
          </a:p>
        </p:txBody>
      </p:sp>
      <p:grpSp>
        <p:nvGrpSpPr>
          <p:cNvPr id="99" name="组合 33"/>
          <p:cNvGrpSpPr/>
          <p:nvPr/>
        </p:nvGrpSpPr>
        <p:grpSpPr bwMode="auto">
          <a:xfrm>
            <a:off x="-2" y="-23918"/>
            <a:ext cx="12192001" cy="262135"/>
            <a:chOff x="5350616" y="1238297"/>
            <a:chExt cx="4631670" cy="76200"/>
          </a:xfrm>
        </p:grpSpPr>
        <p:sp>
          <p:nvSpPr>
            <p:cNvPr id="100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101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102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103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104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grpSp>
        <p:nvGrpSpPr>
          <p:cNvPr id="105" name="组合 33"/>
          <p:cNvGrpSpPr/>
          <p:nvPr/>
        </p:nvGrpSpPr>
        <p:grpSpPr bwMode="auto">
          <a:xfrm flipH="1">
            <a:off x="0" y="6620278"/>
            <a:ext cx="12192001" cy="262135"/>
            <a:chOff x="5350616" y="1238297"/>
            <a:chExt cx="4631670" cy="76200"/>
          </a:xfrm>
        </p:grpSpPr>
        <p:sp>
          <p:nvSpPr>
            <p:cNvPr id="106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107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108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109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110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933408" y="1163719"/>
            <a:ext cx="8325185" cy="199588"/>
            <a:chOff x="1933408" y="1407570"/>
            <a:chExt cx="8325185" cy="199588"/>
          </a:xfrm>
        </p:grpSpPr>
        <p:grpSp>
          <p:nvGrpSpPr>
            <p:cNvPr id="58" name="组合 57"/>
            <p:cNvGrpSpPr/>
            <p:nvPr/>
          </p:nvGrpSpPr>
          <p:grpSpPr>
            <a:xfrm>
              <a:off x="1933408" y="1407570"/>
              <a:ext cx="8325185" cy="199588"/>
              <a:chOff x="778298" y="3822031"/>
              <a:chExt cx="8865823" cy="212549"/>
            </a:xfrm>
          </p:grpSpPr>
          <p:sp>
            <p:nvSpPr>
              <p:cNvPr id="59" name="泪滴形 58"/>
              <p:cNvSpPr/>
              <p:nvPr/>
            </p:nvSpPr>
            <p:spPr>
              <a:xfrm rot="2700000">
                <a:off x="778298" y="3870415"/>
                <a:ext cx="129103" cy="129103"/>
              </a:xfrm>
              <a:prstGeom prst="teardrop">
                <a:avLst/>
              </a:prstGeom>
              <a:solidFill>
                <a:srgbClr val="0D40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0" name="泪滴形 59"/>
              <p:cNvSpPr/>
              <p:nvPr/>
            </p:nvSpPr>
            <p:spPr>
              <a:xfrm rot="18900000" flipH="1">
                <a:off x="9431572" y="3822031"/>
                <a:ext cx="212549" cy="212549"/>
              </a:xfrm>
              <a:prstGeom prst="teardrop">
                <a:avLst/>
              </a:prstGeom>
              <a:solidFill>
                <a:srgbClr val="0D4081"/>
              </a:solidFill>
              <a:ln>
                <a:solidFill>
                  <a:srgbClr val="0D408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3" name="直接连接符 2"/>
            <p:cNvCxnSpPr>
              <a:stCxn id="59" idx="3"/>
            </p:cNvCxnSpPr>
            <p:nvPr/>
          </p:nvCxnSpPr>
          <p:spPr>
            <a:xfrm flipV="1">
              <a:off x="1933408" y="1500460"/>
              <a:ext cx="8154826" cy="13159"/>
            </a:xfrm>
            <a:prstGeom prst="line">
              <a:avLst/>
            </a:prstGeom>
            <a:ln>
              <a:solidFill>
                <a:srgbClr val="0D408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 Box 17"/>
          <p:cNvSpPr txBox="1">
            <a:spLocks noChangeArrowheads="1"/>
          </p:cNvSpPr>
          <p:nvPr/>
        </p:nvSpPr>
        <p:spPr bwMode="black">
          <a:xfrm>
            <a:off x="1626669" y="2951266"/>
            <a:ext cx="4469331" cy="2784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D17E7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200000"/>
              </a:lnSpc>
            </a:pP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（一）注册流程        （六）考试安排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（二）报名流程        （七）成绩查询</a:t>
            </a:r>
          </a:p>
          <a:p>
            <a:pPr algn="just">
              <a:lnSpc>
                <a:spcPct val="200000"/>
              </a:lnSpc>
            </a:pP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（三）在线学习        （八）历史成绩</a:t>
            </a:r>
          </a:p>
          <a:p>
            <a:pPr algn="just">
              <a:lnSpc>
                <a:spcPct val="200000"/>
              </a:lnSpc>
            </a:pP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（四）模拟考试</a:t>
            </a:r>
          </a:p>
          <a:p>
            <a:pPr algn="just">
              <a:lnSpc>
                <a:spcPct val="200000"/>
              </a:lnSpc>
            </a:pP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（五）考试资格</a:t>
            </a:r>
            <a:endParaRPr lang="zh-CN" altLang="en-US" sz="1800" dirty="0">
              <a:solidFill>
                <a:srgbClr val="0D408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46" name="Text Box 17"/>
          <p:cNvSpPr txBox="1">
            <a:spLocks noChangeArrowheads="1"/>
          </p:cNvSpPr>
          <p:nvPr/>
        </p:nvSpPr>
        <p:spPr bwMode="black">
          <a:xfrm>
            <a:off x="6633523" y="2951266"/>
            <a:ext cx="4370852" cy="2784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D17E7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200000"/>
              </a:lnSpc>
            </a:pP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（一）权限申请        （六）学习时长</a:t>
            </a:r>
          </a:p>
          <a:p>
            <a:pPr algn="just">
              <a:lnSpc>
                <a:spcPct val="200000"/>
              </a:lnSpc>
            </a:pP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（二）用户列表        （七）考试查询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（三）培训审核        （八）成绩查询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（四）培训缴费        （九）历史成绩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itchFamily="2" charset="-122"/>
                <a:ea typeface="方正兰亭黑_GBK" pitchFamily="2" charset="-122"/>
              </a:rPr>
              <a:t>（五）名单确认        （十）成绩反馈</a:t>
            </a:r>
            <a:endParaRPr lang="zh-CN" altLang="en-US" sz="1800" dirty="0">
              <a:solidFill>
                <a:srgbClr val="0D408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/>
          <p:nvPr/>
        </p:nvSpPr>
        <p:spPr>
          <a:xfrm>
            <a:off x="938663" y="1112066"/>
            <a:ext cx="10314673" cy="5129073"/>
          </a:xfrm>
          <a:prstGeom prst="rect">
            <a:avLst/>
          </a:prstGeom>
          <a:noFill/>
          <a:ln>
            <a:solidFill>
              <a:srgbClr val="0D408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4311806" y="813055"/>
            <a:ext cx="3568388" cy="584398"/>
            <a:chOff x="2838450" y="3343765"/>
            <a:chExt cx="6648450" cy="1088819"/>
          </a:xfrm>
        </p:grpSpPr>
        <p:sp>
          <p:nvSpPr>
            <p:cNvPr id="86" name="矩形: 圆角 85"/>
            <p:cNvSpPr/>
            <p:nvPr/>
          </p:nvSpPr>
          <p:spPr>
            <a:xfrm>
              <a:off x="2838450" y="3343765"/>
              <a:ext cx="6648450" cy="1088819"/>
            </a:xfrm>
            <a:prstGeom prst="roundRect">
              <a:avLst/>
            </a:prstGeom>
            <a:solidFill>
              <a:srgbClr val="0D408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87" name="直接连接符 86"/>
            <p:cNvCxnSpPr/>
            <p:nvPr/>
          </p:nvCxnSpPr>
          <p:spPr>
            <a:xfrm>
              <a:off x="3136640" y="4267650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ctangle 3"/>
            <p:cNvSpPr txBox="1">
              <a:spLocks noChangeArrowheads="1"/>
            </p:cNvSpPr>
            <p:nvPr/>
          </p:nvSpPr>
          <p:spPr bwMode="auto">
            <a:xfrm>
              <a:off x="3239870" y="3538078"/>
              <a:ext cx="5695509" cy="749528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zh-CN" altLang="en-US" sz="20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（一）权限申请</a:t>
              </a:r>
            </a:p>
          </p:txBody>
        </p:sp>
        <p:cxnSp>
          <p:nvCxnSpPr>
            <p:cNvPr id="89" name="直接连接符 88"/>
            <p:cNvCxnSpPr/>
            <p:nvPr/>
          </p:nvCxnSpPr>
          <p:spPr>
            <a:xfrm>
              <a:off x="3136640" y="3488168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33"/>
          <p:cNvGrpSpPr/>
          <p:nvPr/>
        </p:nvGrpSpPr>
        <p:grpSpPr bwMode="auto">
          <a:xfrm>
            <a:off x="-2" y="-23918"/>
            <a:ext cx="12192001" cy="262135"/>
            <a:chOff x="5350616" y="1238297"/>
            <a:chExt cx="4631670" cy="76200"/>
          </a:xfrm>
        </p:grpSpPr>
        <p:sp>
          <p:nvSpPr>
            <p:cNvPr id="55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56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0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1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2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grpSp>
        <p:nvGrpSpPr>
          <p:cNvPr id="63" name="组合 33"/>
          <p:cNvGrpSpPr/>
          <p:nvPr/>
        </p:nvGrpSpPr>
        <p:grpSpPr bwMode="auto">
          <a:xfrm flipH="1">
            <a:off x="0" y="6620278"/>
            <a:ext cx="12192001" cy="262135"/>
            <a:chOff x="5350616" y="1238297"/>
            <a:chExt cx="4631670" cy="76200"/>
          </a:xfrm>
        </p:grpSpPr>
        <p:sp>
          <p:nvSpPr>
            <p:cNvPr id="64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5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6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7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8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sp>
        <p:nvSpPr>
          <p:cNvPr id="81" name="Text Box 17"/>
          <p:cNvSpPr txBox="1">
            <a:spLocks noChangeArrowheads="1"/>
          </p:cNvSpPr>
          <p:nvPr/>
        </p:nvSpPr>
        <p:spPr bwMode="black">
          <a:xfrm>
            <a:off x="1355549" y="2271298"/>
            <a:ext cx="4376050" cy="315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D17E7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首次登录用户需注册。</a:t>
            </a:r>
            <a:endParaRPr lang="en-US" altLang="zh-CN" sz="1800" dirty="0">
              <a:solidFill>
                <a:srgbClr val="0D408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注册完成后输入账号密码进行登录（如有账号请直接登录）。</a:t>
            </a:r>
            <a:endParaRPr lang="en-US" altLang="zh-CN" sz="1800" dirty="0">
              <a:solidFill>
                <a:srgbClr val="0D408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重置密码（忘记密码）</a:t>
            </a:r>
            <a:endParaRPr lang="en-US" altLang="zh-CN" sz="1800" dirty="0">
              <a:solidFill>
                <a:srgbClr val="0D408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第一种方式：可通过邮箱或手机号获取验证码重置密码；</a:t>
            </a:r>
            <a:endParaRPr lang="en-US" altLang="zh-CN" sz="1800" dirty="0">
              <a:solidFill>
                <a:srgbClr val="0D408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第二种方式：联系高师管理员重置密码。</a:t>
            </a:r>
          </a:p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en-US" altLang="zh-CN" sz="1800" dirty="0">
              <a:solidFill>
                <a:srgbClr val="0D408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550546" y="1559205"/>
            <a:ext cx="27003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>
                <a:solidFill>
                  <a:srgbClr val="FFB10D"/>
                </a:solidFill>
                <a:latin typeface="方正兰亭中黑_GBK" pitchFamily="2" charset="-122"/>
                <a:ea typeface="方正兰亭中黑_GBK" pitchFamily="2" charset="-122"/>
              </a:rPr>
              <a:t>1.</a:t>
            </a:r>
            <a:r>
              <a:rPr lang="zh-CN" altLang="en-US" sz="2200" b="1" dirty="0">
                <a:solidFill>
                  <a:srgbClr val="FFB10D"/>
                </a:solidFill>
                <a:latin typeface="方正兰亭中黑_GBK" pitchFamily="2" charset="-122"/>
                <a:ea typeface="方正兰亭中黑_GBK" pitchFamily="2" charset="-122"/>
              </a:rPr>
              <a:t>注册及登录</a:t>
            </a:r>
          </a:p>
        </p:txBody>
      </p:sp>
      <p:sp>
        <p:nvSpPr>
          <p:cNvPr id="27" name="矩形 26"/>
          <p:cNvSpPr/>
          <p:nvPr/>
        </p:nvSpPr>
        <p:spPr>
          <a:xfrm>
            <a:off x="1722907" y="2086584"/>
            <a:ext cx="962025" cy="45719"/>
          </a:xfrm>
          <a:prstGeom prst="rect">
            <a:avLst/>
          </a:prstGeom>
          <a:solidFill>
            <a:srgbClr val="0D4081"/>
          </a:solidFill>
          <a:ln>
            <a:solidFill>
              <a:srgbClr val="0D40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DAFB1F8-F25D-4D67-913D-8C5E46E66E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9398" y="2584262"/>
            <a:ext cx="4486139" cy="24414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/>
          <p:nvPr/>
        </p:nvSpPr>
        <p:spPr>
          <a:xfrm>
            <a:off x="938663" y="1112066"/>
            <a:ext cx="10314673" cy="5129073"/>
          </a:xfrm>
          <a:prstGeom prst="rect">
            <a:avLst/>
          </a:prstGeom>
          <a:noFill/>
          <a:ln>
            <a:solidFill>
              <a:srgbClr val="0D408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4311806" y="813055"/>
            <a:ext cx="3568388" cy="584398"/>
            <a:chOff x="2838450" y="3343765"/>
            <a:chExt cx="6648450" cy="1088819"/>
          </a:xfrm>
        </p:grpSpPr>
        <p:sp>
          <p:nvSpPr>
            <p:cNvPr id="86" name="矩形: 圆角 85"/>
            <p:cNvSpPr/>
            <p:nvPr/>
          </p:nvSpPr>
          <p:spPr>
            <a:xfrm>
              <a:off x="2838450" y="3343765"/>
              <a:ext cx="6648450" cy="1088819"/>
            </a:xfrm>
            <a:prstGeom prst="roundRect">
              <a:avLst/>
            </a:prstGeom>
            <a:solidFill>
              <a:srgbClr val="0D408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87" name="直接连接符 86"/>
            <p:cNvCxnSpPr/>
            <p:nvPr/>
          </p:nvCxnSpPr>
          <p:spPr>
            <a:xfrm>
              <a:off x="3136640" y="4267650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ctangle 3"/>
            <p:cNvSpPr txBox="1">
              <a:spLocks noChangeArrowheads="1"/>
            </p:cNvSpPr>
            <p:nvPr/>
          </p:nvSpPr>
          <p:spPr bwMode="auto">
            <a:xfrm>
              <a:off x="3239870" y="3538078"/>
              <a:ext cx="5695509" cy="749528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zh-CN" altLang="en-US" sz="20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（一）权限申请</a:t>
              </a:r>
            </a:p>
          </p:txBody>
        </p:sp>
        <p:cxnSp>
          <p:nvCxnSpPr>
            <p:cNvPr id="89" name="直接连接符 88"/>
            <p:cNvCxnSpPr/>
            <p:nvPr/>
          </p:nvCxnSpPr>
          <p:spPr>
            <a:xfrm>
              <a:off x="3136640" y="3488168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33"/>
          <p:cNvGrpSpPr/>
          <p:nvPr/>
        </p:nvGrpSpPr>
        <p:grpSpPr bwMode="auto">
          <a:xfrm>
            <a:off x="-2" y="-23918"/>
            <a:ext cx="12192001" cy="262135"/>
            <a:chOff x="5350616" y="1238297"/>
            <a:chExt cx="4631670" cy="76200"/>
          </a:xfrm>
        </p:grpSpPr>
        <p:sp>
          <p:nvSpPr>
            <p:cNvPr id="55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56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0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1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2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grpSp>
        <p:nvGrpSpPr>
          <p:cNvPr id="63" name="组合 33"/>
          <p:cNvGrpSpPr/>
          <p:nvPr/>
        </p:nvGrpSpPr>
        <p:grpSpPr bwMode="auto">
          <a:xfrm flipH="1">
            <a:off x="0" y="6620278"/>
            <a:ext cx="12192001" cy="262135"/>
            <a:chOff x="5350616" y="1238297"/>
            <a:chExt cx="4631670" cy="76200"/>
          </a:xfrm>
        </p:grpSpPr>
        <p:sp>
          <p:nvSpPr>
            <p:cNvPr id="64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5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6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7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8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sp>
        <p:nvSpPr>
          <p:cNvPr id="81" name="Text Box 17"/>
          <p:cNvSpPr txBox="1">
            <a:spLocks noChangeArrowheads="1"/>
          </p:cNvSpPr>
          <p:nvPr/>
        </p:nvSpPr>
        <p:spPr bwMode="black">
          <a:xfrm>
            <a:off x="1355548" y="2271298"/>
            <a:ext cx="9512477" cy="1219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D17E7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系统初始化已将现行各高校管理员部分信息已设置完成高校管理员，管理员自行登录系统完善信息。如更换管理员，需点击学校管理员申请，填写相关信息，如有需要可上传一定的佐证材料，提交申请等待高师管理员审核。</a:t>
            </a:r>
            <a:endParaRPr lang="en-US" altLang="zh-CN" sz="1800" dirty="0">
              <a:solidFill>
                <a:srgbClr val="0D408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550546" y="1559205"/>
            <a:ext cx="27003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>
                <a:solidFill>
                  <a:srgbClr val="FFB10D"/>
                </a:solidFill>
                <a:latin typeface="方正兰亭中黑_GBK" pitchFamily="2" charset="-122"/>
                <a:ea typeface="方正兰亭中黑_GBK" pitchFamily="2" charset="-122"/>
              </a:rPr>
              <a:t>2.</a:t>
            </a:r>
            <a:r>
              <a:rPr lang="zh-CN" altLang="en-US" sz="2200" b="1" dirty="0">
                <a:solidFill>
                  <a:srgbClr val="FFB10D"/>
                </a:solidFill>
                <a:latin typeface="方正兰亭中黑_GBK" pitchFamily="2" charset="-122"/>
                <a:ea typeface="方正兰亭中黑_GBK" pitchFamily="2" charset="-122"/>
              </a:rPr>
              <a:t>权限申请</a:t>
            </a:r>
          </a:p>
        </p:txBody>
      </p:sp>
      <p:sp>
        <p:nvSpPr>
          <p:cNvPr id="27" name="矩形 26"/>
          <p:cNvSpPr/>
          <p:nvPr/>
        </p:nvSpPr>
        <p:spPr>
          <a:xfrm>
            <a:off x="1722907" y="2086584"/>
            <a:ext cx="962025" cy="45719"/>
          </a:xfrm>
          <a:prstGeom prst="rect">
            <a:avLst/>
          </a:prstGeom>
          <a:solidFill>
            <a:srgbClr val="0D4081"/>
          </a:solidFill>
          <a:ln>
            <a:solidFill>
              <a:srgbClr val="0D40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3DD411C-C2F1-40B4-A202-DF31C09C36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1719" y="3896627"/>
            <a:ext cx="7668559" cy="17403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/>
          <p:nvPr/>
        </p:nvSpPr>
        <p:spPr>
          <a:xfrm>
            <a:off x="938663" y="1112066"/>
            <a:ext cx="10314673" cy="5129073"/>
          </a:xfrm>
          <a:prstGeom prst="rect">
            <a:avLst/>
          </a:prstGeom>
          <a:noFill/>
          <a:ln>
            <a:solidFill>
              <a:srgbClr val="0D408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4311806" y="813052"/>
            <a:ext cx="3568388" cy="584397"/>
            <a:chOff x="2838450" y="3343765"/>
            <a:chExt cx="6648450" cy="1088819"/>
          </a:xfrm>
        </p:grpSpPr>
        <p:sp>
          <p:nvSpPr>
            <p:cNvPr id="86" name="矩形: 圆角 85"/>
            <p:cNvSpPr/>
            <p:nvPr/>
          </p:nvSpPr>
          <p:spPr>
            <a:xfrm>
              <a:off x="2838450" y="3343765"/>
              <a:ext cx="6648450" cy="1088819"/>
            </a:xfrm>
            <a:prstGeom prst="roundRect">
              <a:avLst/>
            </a:prstGeom>
            <a:solidFill>
              <a:srgbClr val="0D408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87" name="直接连接符 86"/>
            <p:cNvCxnSpPr/>
            <p:nvPr/>
          </p:nvCxnSpPr>
          <p:spPr>
            <a:xfrm>
              <a:off x="3136640" y="4267650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ctangle 3"/>
            <p:cNvSpPr txBox="1">
              <a:spLocks noChangeArrowheads="1"/>
            </p:cNvSpPr>
            <p:nvPr/>
          </p:nvSpPr>
          <p:spPr bwMode="auto">
            <a:xfrm>
              <a:off x="3239870" y="3538080"/>
              <a:ext cx="5695509" cy="749528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zh-CN" altLang="en-US" sz="20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（二）用户列表</a:t>
              </a:r>
            </a:p>
          </p:txBody>
        </p:sp>
        <p:cxnSp>
          <p:nvCxnSpPr>
            <p:cNvPr id="89" name="直接连接符 88"/>
            <p:cNvCxnSpPr/>
            <p:nvPr/>
          </p:nvCxnSpPr>
          <p:spPr>
            <a:xfrm>
              <a:off x="3136640" y="3488168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33"/>
          <p:cNvGrpSpPr/>
          <p:nvPr/>
        </p:nvGrpSpPr>
        <p:grpSpPr bwMode="auto">
          <a:xfrm>
            <a:off x="-2" y="-23918"/>
            <a:ext cx="12192001" cy="262135"/>
            <a:chOff x="5350616" y="1238297"/>
            <a:chExt cx="4631670" cy="76200"/>
          </a:xfrm>
        </p:grpSpPr>
        <p:sp>
          <p:nvSpPr>
            <p:cNvPr id="55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56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0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1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2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grpSp>
        <p:nvGrpSpPr>
          <p:cNvPr id="63" name="组合 33"/>
          <p:cNvGrpSpPr/>
          <p:nvPr/>
        </p:nvGrpSpPr>
        <p:grpSpPr bwMode="auto">
          <a:xfrm flipH="1">
            <a:off x="0" y="6620278"/>
            <a:ext cx="12192001" cy="262135"/>
            <a:chOff x="5350616" y="1238297"/>
            <a:chExt cx="4631670" cy="76200"/>
          </a:xfrm>
        </p:grpSpPr>
        <p:sp>
          <p:nvSpPr>
            <p:cNvPr id="64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5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6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7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8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sp>
        <p:nvSpPr>
          <p:cNvPr id="81" name="Text Box 17"/>
          <p:cNvSpPr txBox="1">
            <a:spLocks noChangeArrowheads="1"/>
          </p:cNvSpPr>
          <p:nvPr/>
        </p:nvSpPr>
        <p:spPr bwMode="black">
          <a:xfrm>
            <a:off x="1498610" y="2339670"/>
            <a:ext cx="8693140" cy="1219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D17E7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审核系统中点击“学员密码重置”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—“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学员列表”，可以查询本单位用户信息。（*仅显示本工作单位的用户记录。） 点击重置密码可以重置本单位学员登录密码。（*重置密码为身份证后六位）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550546" y="1559205"/>
            <a:ext cx="27003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>
                <a:solidFill>
                  <a:srgbClr val="FFB10D"/>
                </a:solidFill>
                <a:latin typeface="方正兰亭中黑_GBK" pitchFamily="2" charset="-122"/>
                <a:ea typeface="方正兰亭中黑_GBK" pitchFamily="2" charset="-122"/>
              </a:rPr>
              <a:t>1.</a:t>
            </a:r>
            <a:r>
              <a:rPr lang="zh-CN" altLang="en-US" sz="2200" b="1" dirty="0">
                <a:solidFill>
                  <a:srgbClr val="FFB10D"/>
                </a:solidFill>
                <a:latin typeface="方正兰亭中黑_GBK" pitchFamily="2" charset="-122"/>
                <a:ea typeface="方正兰亭中黑_GBK" pitchFamily="2" charset="-122"/>
              </a:rPr>
              <a:t>用户列表</a:t>
            </a:r>
          </a:p>
        </p:txBody>
      </p:sp>
      <p:sp>
        <p:nvSpPr>
          <p:cNvPr id="27" name="矩形 26"/>
          <p:cNvSpPr/>
          <p:nvPr/>
        </p:nvSpPr>
        <p:spPr>
          <a:xfrm>
            <a:off x="1722907" y="2086584"/>
            <a:ext cx="962025" cy="45719"/>
          </a:xfrm>
          <a:prstGeom prst="rect">
            <a:avLst/>
          </a:prstGeom>
          <a:solidFill>
            <a:srgbClr val="0D4081"/>
          </a:solidFill>
          <a:ln>
            <a:solidFill>
              <a:srgbClr val="0D40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6C505475-A1A4-4D7A-8B3A-33C04A8F0A03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722906" y="3816418"/>
            <a:ext cx="8518231" cy="10655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/>
          <p:nvPr/>
        </p:nvSpPr>
        <p:spPr>
          <a:xfrm>
            <a:off x="938663" y="1137470"/>
            <a:ext cx="10314673" cy="5129073"/>
          </a:xfrm>
          <a:prstGeom prst="rect">
            <a:avLst/>
          </a:prstGeom>
          <a:noFill/>
          <a:ln>
            <a:solidFill>
              <a:srgbClr val="0D408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4311806" y="813052"/>
            <a:ext cx="3568388" cy="584397"/>
            <a:chOff x="2838450" y="3343765"/>
            <a:chExt cx="6648450" cy="1088819"/>
          </a:xfrm>
        </p:grpSpPr>
        <p:sp>
          <p:nvSpPr>
            <p:cNvPr id="86" name="矩形: 圆角 85"/>
            <p:cNvSpPr/>
            <p:nvPr/>
          </p:nvSpPr>
          <p:spPr>
            <a:xfrm>
              <a:off x="2838450" y="3343765"/>
              <a:ext cx="6648450" cy="1088819"/>
            </a:xfrm>
            <a:prstGeom prst="roundRect">
              <a:avLst/>
            </a:prstGeom>
            <a:solidFill>
              <a:srgbClr val="0D408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87" name="直接连接符 86"/>
            <p:cNvCxnSpPr/>
            <p:nvPr/>
          </p:nvCxnSpPr>
          <p:spPr>
            <a:xfrm>
              <a:off x="3136640" y="4267650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ctangle 3"/>
            <p:cNvSpPr txBox="1">
              <a:spLocks noChangeArrowheads="1"/>
            </p:cNvSpPr>
            <p:nvPr/>
          </p:nvSpPr>
          <p:spPr bwMode="auto">
            <a:xfrm>
              <a:off x="3239870" y="3538080"/>
              <a:ext cx="5695509" cy="749528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zh-CN" altLang="en-US" sz="20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（三）培训审核</a:t>
              </a:r>
            </a:p>
          </p:txBody>
        </p:sp>
        <p:cxnSp>
          <p:nvCxnSpPr>
            <p:cNvPr id="89" name="直接连接符 88"/>
            <p:cNvCxnSpPr/>
            <p:nvPr/>
          </p:nvCxnSpPr>
          <p:spPr>
            <a:xfrm>
              <a:off x="3136640" y="3488168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33"/>
          <p:cNvGrpSpPr/>
          <p:nvPr/>
        </p:nvGrpSpPr>
        <p:grpSpPr bwMode="auto">
          <a:xfrm>
            <a:off x="-2" y="-23918"/>
            <a:ext cx="12192001" cy="262135"/>
            <a:chOff x="5350616" y="1238297"/>
            <a:chExt cx="4631670" cy="76200"/>
          </a:xfrm>
        </p:grpSpPr>
        <p:sp>
          <p:nvSpPr>
            <p:cNvPr id="55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56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0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1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2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grpSp>
        <p:nvGrpSpPr>
          <p:cNvPr id="63" name="组合 33"/>
          <p:cNvGrpSpPr/>
          <p:nvPr/>
        </p:nvGrpSpPr>
        <p:grpSpPr bwMode="auto">
          <a:xfrm flipH="1">
            <a:off x="0" y="6620278"/>
            <a:ext cx="12192001" cy="262135"/>
            <a:chOff x="5350616" y="1238297"/>
            <a:chExt cx="4631670" cy="76200"/>
          </a:xfrm>
        </p:grpSpPr>
        <p:sp>
          <p:nvSpPr>
            <p:cNvPr id="64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5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6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7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8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sp>
        <p:nvSpPr>
          <p:cNvPr id="81" name="Text Box 17"/>
          <p:cNvSpPr txBox="1">
            <a:spLocks noChangeArrowheads="1"/>
          </p:cNvSpPr>
          <p:nvPr/>
        </p:nvSpPr>
        <p:spPr bwMode="black">
          <a:xfrm>
            <a:off x="1498609" y="2339670"/>
            <a:ext cx="9020539" cy="1601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D17E7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用户报名成功后，可在此模块可按培训名称、姓名、身份证号、手机号进行搜索。</a:t>
            </a:r>
          </a:p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导出信息，可导出报名人员名单。</a:t>
            </a:r>
            <a:endParaRPr lang="en-US" altLang="zh-CN" sz="1800" dirty="0">
              <a:solidFill>
                <a:srgbClr val="0D408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点击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【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审核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】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，可对报名学员进行详细审核。</a:t>
            </a:r>
            <a:endParaRPr lang="en-US" altLang="zh-CN" sz="1800" dirty="0">
              <a:solidFill>
                <a:srgbClr val="0D408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免修学员学校管理员审核通过后，高师中心会进行二次审核。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550546" y="1559205"/>
            <a:ext cx="27003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>
                <a:solidFill>
                  <a:srgbClr val="FFB10D"/>
                </a:solidFill>
                <a:latin typeface="方正兰亭中黑_GBK" pitchFamily="2" charset="-122"/>
                <a:ea typeface="方正兰亭中黑_GBK" pitchFamily="2" charset="-122"/>
              </a:rPr>
              <a:t>2.</a:t>
            </a:r>
            <a:r>
              <a:rPr lang="zh-CN" altLang="en-US" sz="2200" b="1" dirty="0">
                <a:solidFill>
                  <a:srgbClr val="FFB10D"/>
                </a:solidFill>
                <a:latin typeface="方正兰亭中黑_GBK" pitchFamily="2" charset="-122"/>
                <a:ea typeface="方正兰亭中黑_GBK" pitchFamily="2" charset="-122"/>
              </a:rPr>
              <a:t> 培训审核</a:t>
            </a:r>
          </a:p>
        </p:txBody>
      </p:sp>
      <p:sp>
        <p:nvSpPr>
          <p:cNvPr id="27" name="矩形 26"/>
          <p:cNvSpPr/>
          <p:nvPr/>
        </p:nvSpPr>
        <p:spPr>
          <a:xfrm>
            <a:off x="1722907" y="2086584"/>
            <a:ext cx="962025" cy="45719"/>
          </a:xfrm>
          <a:prstGeom prst="rect">
            <a:avLst/>
          </a:prstGeom>
          <a:solidFill>
            <a:srgbClr val="0D4081"/>
          </a:solidFill>
          <a:ln>
            <a:solidFill>
              <a:srgbClr val="0D40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CCB27FCE-02EA-4CD1-8D97-F618CABDDFE8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585700" y="4011870"/>
            <a:ext cx="9020539" cy="19287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/>
          <p:nvPr/>
        </p:nvSpPr>
        <p:spPr>
          <a:xfrm>
            <a:off x="938663" y="1137470"/>
            <a:ext cx="10314673" cy="5129073"/>
          </a:xfrm>
          <a:prstGeom prst="rect">
            <a:avLst/>
          </a:prstGeom>
          <a:noFill/>
          <a:ln>
            <a:solidFill>
              <a:srgbClr val="0D408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4311806" y="813052"/>
            <a:ext cx="3568388" cy="584397"/>
            <a:chOff x="2838450" y="3343765"/>
            <a:chExt cx="6648450" cy="1088819"/>
          </a:xfrm>
        </p:grpSpPr>
        <p:sp>
          <p:nvSpPr>
            <p:cNvPr id="86" name="矩形: 圆角 85"/>
            <p:cNvSpPr/>
            <p:nvPr/>
          </p:nvSpPr>
          <p:spPr>
            <a:xfrm>
              <a:off x="2838450" y="3343765"/>
              <a:ext cx="6648450" cy="1088819"/>
            </a:xfrm>
            <a:prstGeom prst="roundRect">
              <a:avLst/>
            </a:prstGeom>
            <a:solidFill>
              <a:srgbClr val="0D408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87" name="直接连接符 86"/>
            <p:cNvCxnSpPr/>
            <p:nvPr/>
          </p:nvCxnSpPr>
          <p:spPr>
            <a:xfrm>
              <a:off x="3136640" y="4267650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ctangle 3"/>
            <p:cNvSpPr txBox="1">
              <a:spLocks noChangeArrowheads="1"/>
            </p:cNvSpPr>
            <p:nvPr/>
          </p:nvSpPr>
          <p:spPr bwMode="auto">
            <a:xfrm>
              <a:off x="3239870" y="3538080"/>
              <a:ext cx="5695509" cy="749528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zh-CN" altLang="en-US" sz="20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（三）培训审核</a:t>
              </a:r>
            </a:p>
          </p:txBody>
        </p:sp>
        <p:cxnSp>
          <p:nvCxnSpPr>
            <p:cNvPr id="89" name="直接连接符 88"/>
            <p:cNvCxnSpPr/>
            <p:nvPr/>
          </p:nvCxnSpPr>
          <p:spPr>
            <a:xfrm>
              <a:off x="3136640" y="3488168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33"/>
          <p:cNvGrpSpPr/>
          <p:nvPr/>
        </p:nvGrpSpPr>
        <p:grpSpPr bwMode="auto">
          <a:xfrm>
            <a:off x="-2" y="-23918"/>
            <a:ext cx="12192001" cy="262135"/>
            <a:chOff x="5350616" y="1238297"/>
            <a:chExt cx="4631670" cy="76200"/>
          </a:xfrm>
        </p:grpSpPr>
        <p:sp>
          <p:nvSpPr>
            <p:cNvPr id="55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56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0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1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2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grpSp>
        <p:nvGrpSpPr>
          <p:cNvPr id="63" name="组合 33"/>
          <p:cNvGrpSpPr/>
          <p:nvPr/>
        </p:nvGrpSpPr>
        <p:grpSpPr bwMode="auto">
          <a:xfrm flipH="1">
            <a:off x="0" y="6620278"/>
            <a:ext cx="12192001" cy="262135"/>
            <a:chOff x="5350616" y="1238297"/>
            <a:chExt cx="4631670" cy="76200"/>
          </a:xfrm>
        </p:grpSpPr>
        <p:sp>
          <p:nvSpPr>
            <p:cNvPr id="64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5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6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7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8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sp>
        <p:nvSpPr>
          <p:cNvPr id="81" name="Text Box 17"/>
          <p:cNvSpPr txBox="1">
            <a:spLocks noChangeArrowheads="1"/>
          </p:cNvSpPr>
          <p:nvPr/>
        </p:nvSpPr>
        <p:spPr bwMode="black">
          <a:xfrm>
            <a:off x="1498610" y="2339670"/>
            <a:ext cx="8693140" cy="831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D17E7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点击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【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个人信息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】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可以查看学员的个人信息。</a:t>
            </a:r>
          </a:p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点击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【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报名信息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】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可以查看学员的报名情况及补考免修材料。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550546" y="1559205"/>
            <a:ext cx="27003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FFB10D"/>
                </a:solidFill>
                <a:latin typeface="方正兰亭中黑_GBK" pitchFamily="2" charset="-122"/>
                <a:ea typeface="方正兰亭中黑_GBK" pitchFamily="2" charset="-122"/>
              </a:rPr>
              <a:t>培训审核</a:t>
            </a:r>
          </a:p>
        </p:txBody>
      </p:sp>
      <p:sp>
        <p:nvSpPr>
          <p:cNvPr id="27" name="矩形 26"/>
          <p:cNvSpPr/>
          <p:nvPr/>
        </p:nvSpPr>
        <p:spPr>
          <a:xfrm>
            <a:off x="1722907" y="2086584"/>
            <a:ext cx="962025" cy="45719"/>
          </a:xfrm>
          <a:prstGeom prst="rect">
            <a:avLst/>
          </a:prstGeom>
          <a:solidFill>
            <a:srgbClr val="0D4081"/>
          </a:solidFill>
          <a:ln>
            <a:solidFill>
              <a:srgbClr val="0D40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89AE11C-05E4-4CD0-9DFB-7B7A0856B1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2501" y="3271374"/>
            <a:ext cx="4263369" cy="27383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F0F6B16-3E7E-4D1D-9E1D-6D5B1D46C8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9398" y="3271374"/>
            <a:ext cx="4630101" cy="27383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/>
          <p:nvPr/>
        </p:nvSpPr>
        <p:spPr>
          <a:xfrm>
            <a:off x="938663" y="1137470"/>
            <a:ext cx="10314673" cy="5129073"/>
          </a:xfrm>
          <a:prstGeom prst="rect">
            <a:avLst/>
          </a:prstGeom>
          <a:noFill/>
          <a:ln>
            <a:solidFill>
              <a:srgbClr val="0D408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4311806" y="813052"/>
            <a:ext cx="3568388" cy="584397"/>
            <a:chOff x="2838450" y="3343765"/>
            <a:chExt cx="6648450" cy="1088819"/>
          </a:xfrm>
        </p:grpSpPr>
        <p:sp>
          <p:nvSpPr>
            <p:cNvPr id="86" name="矩形: 圆角 85"/>
            <p:cNvSpPr/>
            <p:nvPr/>
          </p:nvSpPr>
          <p:spPr>
            <a:xfrm>
              <a:off x="2838450" y="3343765"/>
              <a:ext cx="6648450" cy="1088819"/>
            </a:xfrm>
            <a:prstGeom prst="roundRect">
              <a:avLst/>
            </a:prstGeom>
            <a:solidFill>
              <a:srgbClr val="0D408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87" name="直接连接符 86"/>
            <p:cNvCxnSpPr/>
            <p:nvPr/>
          </p:nvCxnSpPr>
          <p:spPr>
            <a:xfrm>
              <a:off x="3136640" y="4267650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ctangle 3"/>
            <p:cNvSpPr txBox="1">
              <a:spLocks noChangeArrowheads="1"/>
            </p:cNvSpPr>
            <p:nvPr/>
          </p:nvSpPr>
          <p:spPr bwMode="auto">
            <a:xfrm>
              <a:off x="3239870" y="3538080"/>
              <a:ext cx="5695509" cy="749528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zh-CN" altLang="en-US" sz="20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（三）培训审核</a:t>
              </a:r>
            </a:p>
          </p:txBody>
        </p:sp>
        <p:cxnSp>
          <p:nvCxnSpPr>
            <p:cNvPr id="89" name="直接连接符 88"/>
            <p:cNvCxnSpPr/>
            <p:nvPr/>
          </p:nvCxnSpPr>
          <p:spPr>
            <a:xfrm>
              <a:off x="3136640" y="3488168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33"/>
          <p:cNvGrpSpPr/>
          <p:nvPr/>
        </p:nvGrpSpPr>
        <p:grpSpPr bwMode="auto">
          <a:xfrm>
            <a:off x="-2" y="-23918"/>
            <a:ext cx="12192001" cy="262135"/>
            <a:chOff x="5350616" y="1238297"/>
            <a:chExt cx="4631670" cy="76200"/>
          </a:xfrm>
        </p:grpSpPr>
        <p:sp>
          <p:nvSpPr>
            <p:cNvPr id="55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56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0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1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2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grpSp>
        <p:nvGrpSpPr>
          <p:cNvPr id="63" name="组合 33"/>
          <p:cNvGrpSpPr/>
          <p:nvPr/>
        </p:nvGrpSpPr>
        <p:grpSpPr bwMode="auto">
          <a:xfrm flipH="1">
            <a:off x="0" y="6620278"/>
            <a:ext cx="12192001" cy="262135"/>
            <a:chOff x="5350616" y="1238297"/>
            <a:chExt cx="4631670" cy="76200"/>
          </a:xfrm>
        </p:grpSpPr>
        <p:sp>
          <p:nvSpPr>
            <p:cNvPr id="64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5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6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7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8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sp>
        <p:nvSpPr>
          <p:cNvPr id="81" name="Text Box 17"/>
          <p:cNvSpPr txBox="1">
            <a:spLocks noChangeArrowheads="1"/>
          </p:cNvSpPr>
          <p:nvPr/>
        </p:nvSpPr>
        <p:spPr bwMode="black">
          <a:xfrm>
            <a:off x="1498610" y="2339670"/>
            <a:ext cx="9493240" cy="831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D17E7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点击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【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审核操作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】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点击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【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通过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】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，对报名信息审核通过，如果点击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【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不通过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】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，需填写不通过原因。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550546" y="1559205"/>
            <a:ext cx="27003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FFB10D"/>
                </a:solidFill>
                <a:latin typeface="方正兰亭中黑_GBK" pitchFamily="2" charset="-122"/>
                <a:ea typeface="方正兰亭中黑_GBK" pitchFamily="2" charset="-122"/>
              </a:rPr>
              <a:t>培训审核</a:t>
            </a:r>
          </a:p>
        </p:txBody>
      </p:sp>
      <p:sp>
        <p:nvSpPr>
          <p:cNvPr id="27" name="矩形 26"/>
          <p:cNvSpPr/>
          <p:nvPr/>
        </p:nvSpPr>
        <p:spPr>
          <a:xfrm>
            <a:off x="1722907" y="2086584"/>
            <a:ext cx="962025" cy="45719"/>
          </a:xfrm>
          <a:prstGeom prst="rect">
            <a:avLst/>
          </a:prstGeom>
          <a:solidFill>
            <a:srgbClr val="0D4081"/>
          </a:solidFill>
          <a:ln>
            <a:solidFill>
              <a:srgbClr val="0D40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9371" y="3634288"/>
            <a:ext cx="5913255" cy="25569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/>
          <p:nvPr/>
        </p:nvSpPr>
        <p:spPr>
          <a:xfrm>
            <a:off x="938663" y="1137470"/>
            <a:ext cx="10314673" cy="5129073"/>
          </a:xfrm>
          <a:prstGeom prst="rect">
            <a:avLst/>
          </a:prstGeom>
          <a:noFill/>
          <a:ln>
            <a:solidFill>
              <a:srgbClr val="0D408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4311806" y="813052"/>
            <a:ext cx="3568388" cy="584397"/>
            <a:chOff x="2838450" y="3343765"/>
            <a:chExt cx="6648450" cy="1088819"/>
          </a:xfrm>
        </p:grpSpPr>
        <p:sp>
          <p:nvSpPr>
            <p:cNvPr id="86" name="矩形: 圆角 85"/>
            <p:cNvSpPr/>
            <p:nvPr/>
          </p:nvSpPr>
          <p:spPr>
            <a:xfrm>
              <a:off x="2838450" y="3343765"/>
              <a:ext cx="6648450" cy="1088819"/>
            </a:xfrm>
            <a:prstGeom prst="roundRect">
              <a:avLst/>
            </a:prstGeom>
            <a:solidFill>
              <a:srgbClr val="0D408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87" name="直接连接符 86"/>
            <p:cNvCxnSpPr/>
            <p:nvPr/>
          </p:nvCxnSpPr>
          <p:spPr>
            <a:xfrm>
              <a:off x="3136640" y="4267650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ctangle 3"/>
            <p:cNvSpPr txBox="1">
              <a:spLocks noChangeArrowheads="1"/>
            </p:cNvSpPr>
            <p:nvPr/>
          </p:nvSpPr>
          <p:spPr bwMode="auto">
            <a:xfrm>
              <a:off x="3239870" y="3538080"/>
              <a:ext cx="5695509" cy="749528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zh-CN" altLang="en-US" sz="20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（四）学员缴费</a:t>
              </a:r>
            </a:p>
          </p:txBody>
        </p:sp>
        <p:cxnSp>
          <p:nvCxnSpPr>
            <p:cNvPr id="89" name="直接连接符 88"/>
            <p:cNvCxnSpPr/>
            <p:nvPr/>
          </p:nvCxnSpPr>
          <p:spPr>
            <a:xfrm>
              <a:off x="3136640" y="3488168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33"/>
          <p:cNvGrpSpPr/>
          <p:nvPr/>
        </p:nvGrpSpPr>
        <p:grpSpPr bwMode="auto">
          <a:xfrm>
            <a:off x="-2" y="-23918"/>
            <a:ext cx="12192001" cy="262135"/>
            <a:chOff x="5350616" y="1238297"/>
            <a:chExt cx="4631670" cy="76200"/>
          </a:xfrm>
        </p:grpSpPr>
        <p:sp>
          <p:nvSpPr>
            <p:cNvPr id="55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56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0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1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2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grpSp>
        <p:nvGrpSpPr>
          <p:cNvPr id="63" name="组合 33"/>
          <p:cNvGrpSpPr/>
          <p:nvPr/>
        </p:nvGrpSpPr>
        <p:grpSpPr bwMode="auto">
          <a:xfrm flipH="1">
            <a:off x="0" y="6620278"/>
            <a:ext cx="12192001" cy="262135"/>
            <a:chOff x="5350616" y="1238297"/>
            <a:chExt cx="4631670" cy="76200"/>
          </a:xfrm>
        </p:grpSpPr>
        <p:sp>
          <p:nvSpPr>
            <p:cNvPr id="64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5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6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7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8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sp>
        <p:nvSpPr>
          <p:cNvPr id="81" name="Text Box 17"/>
          <p:cNvSpPr txBox="1">
            <a:spLocks noChangeArrowheads="1"/>
          </p:cNvSpPr>
          <p:nvPr/>
        </p:nvSpPr>
        <p:spPr bwMode="black">
          <a:xfrm>
            <a:off x="1498610" y="2339670"/>
            <a:ext cx="9188440" cy="1219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D17E7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学员确认缴费共有两种方式，第一种方式直接点击“确认缴费”进行确认；第二种方式点击页面右上角“批量导入已缴费数据”下载模板，填写后上传，批量确认缴费。</a:t>
            </a:r>
          </a:p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注意：免修人员需专家审核通过后才能进行确认缴费。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550545" y="1559205"/>
            <a:ext cx="36786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FFB10D"/>
                </a:solidFill>
                <a:latin typeface="方正兰亭中黑_GBK" pitchFamily="2" charset="-122"/>
                <a:ea typeface="方正兰亭中黑_GBK" pitchFamily="2" charset="-122"/>
              </a:rPr>
              <a:t>学员缴费</a:t>
            </a:r>
          </a:p>
        </p:txBody>
      </p:sp>
      <p:sp>
        <p:nvSpPr>
          <p:cNvPr id="27" name="矩形 26"/>
          <p:cNvSpPr/>
          <p:nvPr/>
        </p:nvSpPr>
        <p:spPr>
          <a:xfrm>
            <a:off x="1722907" y="2086584"/>
            <a:ext cx="962025" cy="45719"/>
          </a:xfrm>
          <a:prstGeom prst="rect">
            <a:avLst/>
          </a:prstGeom>
          <a:solidFill>
            <a:srgbClr val="0D4081"/>
          </a:solidFill>
          <a:ln>
            <a:solidFill>
              <a:srgbClr val="0D40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A60103AA-FE91-4104-ACE5-972408923C23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2009564" y="3725955"/>
            <a:ext cx="8172871" cy="22877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/>
          <p:nvPr/>
        </p:nvSpPr>
        <p:spPr>
          <a:xfrm>
            <a:off x="938663" y="1137470"/>
            <a:ext cx="10314673" cy="5129073"/>
          </a:xfrm>
          <a:prstGeom prst="rect">
            <a:avLst/>
          </a:prstGeom>
          <a:noFill/>
          <a:ln>
            <a:solidFill>
              <a:srgbClr val="0D408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4311806" y="813052"/>
            <a:ext cx="3568388" cy="584397"/>
            <a:chOff x="2838450" y="3343765"/>
            <a:chExt cx="6648450" cy="1088819"/>
          </a:xfrm>
        </p:grpSpPr>
        <p:sp>
          <p:nvSpPr>
            <p:cNvPr id="86" name="矩形: 圆角 85"/>
            <p:cNvSpPr/>
            <p:nvPr/>
          </p:nvSpPr>
          <p:spPr>
            <a:xfrm>
              <a:off x="2838450" y="3343765"/>
              <a:ext cx="6648450" cy="1088819"/>
            </a:xfrm>
            <a:prstGeom prst="roundRect">
              <a:avLst/>
            </a:prstGeom>
            <a:solidFill>
              <a:srgbClr val="0D408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87" name="直接连接符 86"/>
            <p:cNvCxnSpPr/>
            <p:nvPr/>
          </p:nvCxnSpPr>
          <p:spPr>
            <a:xfrm>
              <a:off x="3136640" y="4267650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ctangle 3"/>
            <p:cNvSpPr txBox="1">
              <a:spLocks noChangeArrowheads="1"/>
            </p:cNvSpPr>
            <p:nvPr/>
          </p:nvSpPr>
          <p:spPr bwMode="auto">
            <a:xfrm>
              <a:off x="3239870" y="3538080"/>
              <a:ext cx="5695509" cy="749528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n-US" altLang="zh-CN" sz="20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20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五）名单确认</a:t>
              </a:r>
            </a:p>
          </p:txBody>
        </p:sp>
        <p:cxnSp>
          <p:nvCxnSpPr>
            <p:cNvPr id="89" name="直接连接符 88"/>
            <p:cNvCxnSpPr/>
            <p:nvPr/>
          </p:nvCxnSpPr>
          <p:spPr>
            <a:xfrm>
              <a:off x="3136640" y="3488168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33"/>
          <p:cNvGrpSpPr/>
          <p:nvPr/>
        </p:nvGrpSpPr>
        <p:grpSpPr bwMode="auto">
          <a:xfrm>
            <a:off x="-2" y="-23918"/>
            <a:ext cx="12192001" cy="262135"/>
            <a:chOff x="5350616" y="1238297"/>
            <a:chExt cx="4631670" cy="76200"/>
          </a:xfrm>
        </p:grpSpPr>
        <p:sp>
          <p:nvSpPr>
            <p:cNvPr id="55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56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0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1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2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grpSp>
        <p:nvGrpSpPr>
          <p:cNvPr id="63" name="组合 33"/>
          <p:cNvGrpSpPr/>
          <p:nvPr/>
        </p:nvGrpSpPr>
        <p:grpSpPr bwMode="auto">
          <a:xfrm flipH="1">
            <a:off x="0" y="6620278"/>
            <a:ext cx="12192001" cy="262135"/>
            <a:chOff x="5350616" y="1238297"/>
            <a:chExt cx="4631670" cy="76200"/>
          </a:xfrm>
        </p:grpSpPr>
        <p:sp>
          <p:nvSpPr>
            <p:cNvPr id="64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5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6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7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8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sp>
        <p:nvSpPr>
          <p:cNvPr id="81" name="Text Box 17"/>
          <p:cNvSpPr txBox="1">
            <a:spLocks noChangeArrowheads="1"/>
          </p:cNvSpPr>
          <p:nvPr/>
        </p:nvSpPr>
        <p:spPr bwMode="black">
          <a:xfrm>
            <a:off x="1498610" y="2339670"/>
            <a:ext cx="9188440" cy="831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D17E7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名单确认页面会统计本校学员报名、审核及缴费情。点击“导出整体报名详情”可以导出本校报名情况。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550545" y="1559205"/>
            <a:ext cx="36786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FFB10D"/>
                </a:solidFill>
                <a:latin typeface="方正兰亭中黑_GBK" pitchFamily="2" charset="-122"/>
                <a:ea typeface="方正兰亭中黑_GBK" pitchFamily="2" charset="-122"/>
              </a:rPr>
              <a:t>名单确认</a:t>
            </a:r>
          </a:p>
        </p:txBody>
      </p:sp>
      <p:sp>
        <p:nvSpPr>
          <p:cNvPr id="27" name="矩形 26"/>
          <p:cNvSpPr/>
          <p:nvPr/>
        </p:nvSpPr>
        <p:spPr>
          <a:xfrm>
            <a:off x="1722907" y="2086584"/>
            <a:ext cx="962025" cy="45719"/>
          </a:xfrm>
          <a:prstGeom prst="rect">
            <a:avLst/>
          </a:prstGeom>
          <a:solidFill>
            <a:srgbClr val="0D4081"/>
          </a:solidFill>
          <a:ln>
            <a:solidFill>
              <a:srgbClr val="0D40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644DE84-B61B-454D-9E1A-551A86B54E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0432" y="3895186"/>
            <a:ext cx="9524796" cy="12570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/>
          <p:nvPr/>
        </p:nvSpPr>
        <p:spPr>
          <a:xfrm>
            <a:off x="938663" y="1137470"/>
            <a:ext cx="10314673" cy="5129073"/>
          </a:xfrm>
          <a:prstGeom prst="rect">
            <a:avLst/>
          </a:prstGeom>
          <a:noFill/>
          <a:ln>
            <a:solidFill>
              <a:srgbClr val="0D408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4311806" y="813052"/>
            <a:ext cx="3568388" cy="584397"/>
            <a:chOff x="2838450" y="3343765"/>
            <a:chExt cx="6648450" cy="1088819"/>
          </a:xfrm>
        </p:grpSpPr>
        <p:sp>
          <p:nvSpPr>
            <p:cNvPr id="86" name="矩形: 圆角 85"/>
            <p:cNvSpPr/>
            <p:nvPr/>
          </p:nvSpPr>
          <p:spPr>
            <a:xfrm>
              <a:off x="2838450" y="3343765"/>
              <a:ext cx="6648450" cy="1088819"/>
            </a:xfrm>
            <a:prstGeom prst="roundRect">
              <a:avLst/>
            </a:prstGeom>
            <a:solidFill>
              <a:srgbClr val="0D408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87" name="直接连接符 86"/>
            <p:cNvCxnSpPr/>
            <p:nvPr/>
          </p:nvCxnSpPr>
          <p:spPr>
            <a:xfrm>
              <a:off x="3136640" y="4267650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ctangle 3"/>
            <p:cNvSpPr txBox="1">
              <a:spLocks noChangeArrowheads="1"/>
            </p:cNvSpPr>
            <p:nvPr/>
          </p:nvSpPr>
          <p:spPr bwMode="auto">
            <a:xfrm>
              <a:off x="3239870" y="3538080"/>
              <a:ext cx="5695509" cy="749528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n-US" altLang="zh-CN" sz="20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20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五）名单确认</a:t>
              </a:r>
            </a:p>
          </p:txBody>
        </p:sp>
        <p:cxnSp>
          <p:nvCxnSpPr>
            <p:cNvPr id="89" name="直接连接符 88"/>
            <p:cNvCxnSpPr/>
            <p:nvPr/>
          </p:nvCxnSpPr>
          <p:spPr>
            <a:xfrm>
              <a:off x="3136640" y="3488168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33"/>
          <p:cNvGrpSpPr/>
          <p:nvPr/>
        </p:nvGrpSpPr>
        <p:grpSpPr bwMode="auto">
          <a:xfrm>
            <a:off x="-2" y="-23918"/>
            <a:ext cx="12192001" cy="262135"/>
            <a:chOff x="5350616" y="1238297"/>
            <a:chExt cx="4631670" cy="76200"/>
          </a:xfrm>
        </p:grpSpPr>
        <p:sp>
          <p:nvSpPr>
            <p:cNvPr id="55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56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0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1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2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grpSp>
        <p:nvGrpSpPr>
          <p:cNvPr id="63" name="组合 33"/>
          <p:cNvGrpSpPr/>
          <p:nvPr/>
        </p:nvGrpSpPr>
        <p:grpSpPr bwMode="auto">
          <a:xfrm flipH="1">
            <a:off x="0" y="6620278"/>
            <a:ext cx="12192001" cy="262135"/>
            <a:chOff x="5350616" y="1238297"/>
            <a:chExt cx="4631670" cy="76200"/>
          </a:xfrm>
        </p:grpSpPr>
        <p:sp>
          <p:nvSpPr>
            <p:cNvPr id="64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5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6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7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8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sp>
        <p:nvSpPr>
          <p:cNvPr id="81" name="Text Box 17"/>
          <p:cNvSpPr txBox="1">
            <a:spLocks noChangeArrowheads="1"/>
          </p:cNvSpPr>
          <p:nvPr/>
        </p:nvSpPr>
        <p:spPr bwMode="black">
          <a:xfrm>
            <a:off x="1402814" y="2304834"/>
            <a:ext cx="9356618" cy="1994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D17E7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本校学员全部报名及缴费结束后，进行名单确认工作，名单确认工作共分为三步：</a:t>
            </a:r>
          </a:p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第一步：打印确认表。点击页面中的“打印培训确认表”，打印纸质版培训确认表。</a:t>
            </a:r>
          </a:p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第二步：盖章扫描。在纸质确认表上加盖公章，扫描纸质确认表为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PDF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文件。</a:t>
            </a:r>
          </a:p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第三步：上传确认表。点击页面中的“提交”，进行提交页面后上传已扫描的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PDF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文件。</a:t>
            </a:r>
          </a:p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1800" dirty="0">
              <a:solidFill>
                <a:srgbClr val="0D408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550545" y="1559205"/>
            <a:ext cx="36786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FFB10D"/>
                </a:solidFill>
                <a:latin typeface="方正兰亭中黑_GBK" pitchFamily="2" charset="-122"/>
                <a:ea typeface="方正兰亭中黑_GBK" pitchFamily="2" charset="-122"/>
              </a:rPr>
              <a:t>名单确认</a:t>
            </a:r>
          </a:p>
        </p:txBody>
      </p:sp>
      <p:sp>
        <p:nvSpPr>
          <p:cNvPr id="27" name="矩形 26"/>
          <p:cNvSpPr/>
          <p:nvPr/>
        </p:nvSpPr>
        <p:spPr>
          <a:xfrm>
            <a:off x="1722907" y="2086584"/>
            <a:ext cx="962025" cy="45719"/>
          </a:xfrm>
          <a:prstGeom prst="rect">
            <a:avLst/>
          </a:prstGeom>
          <a:solidFill>
            <a:srgbClr val="0D4081"/>
          </a:solidFill>
          <a:ln>
            <a:solidFill>
              <a:srgbClr val="0D40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817B0F97-FE87-4649-BD7B-3DADB6909F29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550545" y="4107750"/>
            <a:ext cx="9214326" cy="177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007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/>
          <p:nvPr/>
        </p:nvSpPr>
        <p:spPr>
          <a:xfrm>
            <a:off x="938663" y="1137470"/>
            <a:ext cx="10314673" cy="5129073"/>
          </a:xfrm>
          <a:prstGeom prst="rect">
            <a:avLst/>
          </a:prstGeom>
          <a:noFill/>
          <a:ln>
            <a:solidFill>
              <a:srgbClr val="0D408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4311806" y="813052"/>
            <a:ext cx="3568388" cy="584397"/>
            <a:chOff x="2838450" y="3343765"/>
            <a:chExt cx="6648450" cy="1088819"/>
          </a:xfrm>
        </p:grpSpPr>
        <p:sp>
          <p:nvSpPr>
            <p:cNvPr id="86" name="矩形: 圆角 85"/>
            <p:cNvSpPr/>
            <p:nvPr/>
          </p:nvSpPr>
          <p:spPr>
            <a:xfrm>
              <a:off x="2838450" y="3343765"/>
              <a:ext cx="6648450" cy="1088819"/>
            </a:xfrm>
            <a:prstGeom prst="roundRect">
              <a:avLst/>
            </a:prstGeom>
            <a:solidFill>
              <a:srgbClr val="0D408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87" name="直接连接符 86"/>
            <p:cNvCxnSpPr/>
            <p:nvPr/>
          </p:nvCxnSpPr>
          <p:spPr>
            <a:xfrm>
              <a:off x="3136640" y="4267650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ctangle 3"/>
            <p:cNvSpPr txBox="1">
              <a:spLocks noChangeArrowheads="1"/>
            </p:cNvSpPr>
            <p:nvPr/>
          </p:nvSpPr>
          <p:spPr bwMode="auto">
            <a:xfrm>
              <a:off x="3239870" y="3538080"/>
              <a:ext cx="5695509" cy="749528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n-US" altLang="zh-CN" sz="20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20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六）学习时长</a:t>
              </a:r>
            </a:p>
          </p:txBody>
        </p:sp>
        <p:cxnSp>
          <p:nvCxnSpPr>
            <p:cNvPr id="89" name="直接连接符 88"/>
            <p:cNvCxnSpPr/>
            <p:nvPr/>
          </p:nvCxnSpPr>
          <p:spPr>
            <a:xfrm>
              <a:off x="3136640" y="3488168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33"/>
          <p:cNvGrpSpPr/>
          <p:nvPr/>
        </p:nvGrpSpPr>
        <p:grpSpPr bwMode="auto">
          <a:xfrm>
            <a:off x="-2" y="-23918"/>
            <a:ext cx="12192001" cy="262135"/>
            <a:chOff x="5350616" y="1238297"/>
            <a:chExt cx="4631670" cy="76200"/>
          </a:xfrm>
        </p:grpSpPr>
        <p:sp>
          <p:nvSpPr>
            <p:cNvPr id="55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56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0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1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2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grpSp>
        <p:nvGrpSpPr>
          <p:cNvPr id="63" name="组合 33"/>
          <p:cNvGrpSpPr/>
          <p:nvPr/>
        </p:nvGrpSpPr>
        <p:grpSpPr bwMode="auto">
          <a:xfrm flipH="1">
            <a:off x="0" y="6620278"/>
            <a:ext cx="12192001" cy="262135"/>
            <a:chOff x="5350616" y="1238297"/>
            <a:chExt cx="4631670" cy="76200"/>
          </a:xfrm>
        </p:grpSpPr>
        <p:sp>
          <p:nvSpPr>
            <p:cNvPr id="64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5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6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7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8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sp>
        <p:nvSpPr>
          <p:cNvPr id="81" name="Text Box 17"/>
          <p:cNvSpPr txBox="1">
            <a:spLocks noChangeArrowheads="1"/>
          </p:cNvSpPr>
          <p:nvPr/>
        </p:nvSpPr>
        <p:spPr bwMode="black">
          <a:xfrm>
            <a:off x="1498610" y="2339670"/>
            <a:ext cx="9188440" cy="831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D17E7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学习时长查询页面可按照姓名、身份证号和手机号进行查询。点击“导出学习时长”可导出本校学员学习情况。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550545" y="1559205"/>
            <a:ext cx="36786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FFB10D"/>
                </a:solidFill>
                <a:latin typeface="方正兰亭中黑_GBK" pitchFamily="2" charset="-122"/>
                <a:ea typeface="方正兰亭中黑_GBK" pitchFamily="2" charset="-122"/>
              </a:rPr>
              <a:t>学习时长查询</a:t>
            </a:r>
          </a:p>
        </p:txBody>
      </p:sp>
      <p:sp>
        <p:nvSpPr>
          <p:cNvPr id="27" name="矩形 26"/>
          <p:cNvSpPr/>
          <p:nvPr/>
        </p:nvSpPr>
        <p:spPr>
          <a:xfrm>
            <a:off x="1722907" y="2086584"/>
            <a:ext cx="962025" cy="45719"/>
          </a:xfrm>
          <a:prstGeom prst="rect">
            <a:avLst/>
          </a:prstGeom>
          <a:solidFill>
            <a:srgbClr val="0D4081"/>
          </a:solidFill>
          <a:ln>
            <a:solidFill>
              <a:srgbClr val="0D40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0C5002F4-E37A-48CC-BA46-C96CBEE6A836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722907" y="3543137"/>
            <a:ext cx="8977679" cy="1856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607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299101" y="1321741"/>
            <a:ext cx="1593799" cy="1593799"/>
            <a:chOff x="2972708" y="2465046"/>
            <a:chExt cx="2005117" cy="2005116"/>
          </a:xfrm>
        </p:grpSpPr>
        <p:sp>
          <p:nvSpPr>
            <p:cNvPr id="184" name=" 184"/>
            <p:cNvSpPr/>
            <p:nvPr/>
          </p:nvSpPr>
          <p:spPr>
            <a:xfrm>
              <a:off x="2972707" y="2465048"/>
              <a:ext cx="2005117" cy="2005117"/>
            </a:xfrm>
            <a:prstGeom prst="ellipse">
              <a:avLst/>
            </a:prstGeom>
            <a:solidFill>
              <a:srgbClr val="0D4081">
                <a:alpha val="61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 184"/>
            <p:cNvSpPr/>
            <p:nvPr/>
          </p:nvSpPr>
          <p:spPr>
            <a:xfrm>
              <a:off x="3051372" y="2543710"/>
              <a:ext cx="1847789" cy="18477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 184"/>
            <p:cNvSpPr/>
            <p:nvPr/>
          </p:nvSpPr>
          <p:spPr>
            <a:xfrm>
              <a:off x="3206258" y="2698599"/>
              <a:ext cx="1538016" cy="1538016"/>
            </a:xfrm>
            <a:prstGeom prst="ellipse">
              <a:avLst/>
            </a:prstGeom>
            <a:solidFill>
              <a:srgbClr val="0D408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02" name="Group 101"/>
            <p:cNvGrpSpPr/>
            <p:nvPr/>
          </p:nvGrpSpPr>
          <p:grpSpPr>
            <a:xfrm>
              <a:off x="3678070" y="3100182"/>
              <a:ext cx="594391" cy="594392"/>
              <a:chOff x="2867384" y="5386153"/>
              <a:chExt cx="581330" cy="581330"/>
            </a:xfrm>
          </p:grpSpPr>
          <p:sp>
            <p:nvSpPr>
              <p:cNvPr id="103" name="Teardrop 102"/>
              <p:cNvSpPr/>
              <p:nvPr/>
            </p:nvSpPr>
            <p:spPr>
              <a:xfrm rot="8100000">
                <a:off x="2867384" y="5386153"/>
                <a:ext cx="581330" cy="581330"/>
              </a:xfrm>
              <a:prstGeom prst="teardrop">
                <a:avLst/>
              </a:prstGeom>
              <a:solidFill>
                <a:schemeClr val="bg1"/>
              </a:solidFill>
              <a:ln w="15875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4" name="Freeform 103"/>
              <p:cNvSpPr>
                <a:spLocks noEditPoints="1"/>
              </p:cNvSpPr>
              <p:nvPr/>
            </p:nvSpPr>
            <p:spPr bwMode="auto">
              <a:xfrm>
                <a:off x="3024313" y="5531668"/>
                <a:ext cx="267472" cy="362544"/>
              </a:xfrm>
              <a:custGeom>
                <a:avLst/>
                <a:gdLst>
                  <a:gd name="T0" fmla="*/ 774 w 1264"/>
                  <a:gd name="T1" fmla="*/ 1342 h 1714"/>
                  <a:gd name="T2" fmla="*/ 885 w 1264"/>
                  <a:gd name="T3" fmla="*/ 1242 h 1714"/>
                  <a:gd name="T4" fmla="*/ 323 w 1264"/>
                  <a:gd name="T5" fmla="*/ 1252 h 1714"/>
                  <a:gd name="T6" fmla="*/ 442 w 1264"/>
                  <a:gd name="T7" fmla="*/ 1321 h 1714"/>
                  <a:gd name="T8" fmla="*/ 549 w 1264"/>
                  <a:gd name="T9" fmla="*/ 1338 h 1714"/>
                  <a:gd name="T10" fmla="*/ 743 w 1264"/>
                  <a:gd name="T11" fmla="*/ 0 h 1714"/>
                  <a:gd name="T12" fmla="*/ 829 w 1264"/>
                  <a:gd name="T13" fmla="*/ 77 h 1714"/>
                  <a:gd name="T14" fmla="*/ 959 w 1264"/>
                  <a:gd name="T15" fmla="*/ 89 h 1714"/>
                  <a:gd name="T16" fmla="*/ 1017 w 1264"/>
                  <a:gd name="T17" fmla="*/ 158 h 1714"/>
                  <a:gd name="T18" fmla="*/ 1106 w 1264"/>
                  <a:gd name="T19" fmla="*/ 246 h 1714"/>
                  <a:gd name="T20" fmla="*/ 1175 w 1264"/>
                  <a:gd name="T21" fmla="*/ 305 h 1714"/>
                  <a:gd name="T22" fmla="*/ 1187 w 1264"/>
                  <a:gd name="T23" fmla="*/ 435 h 1714"/>
                  <a:gd name="T24" fmla="*/ 1264 w 1264"/>
                  <a:gd name="T25" fmla="*/ 521 h 1714"/>
                  <a:gd name="T26" fmla="*/ 1212 w 1264"/>
                  <a:gd name="T27" fmla="*/ 639 h 1714"/>
                  <a:gd name="T28" fmla="*/ 1264 w 1264"/>
                  <a:gd name="T29" fmla="*/ 757 h 1714"/>
                  <a:gd name="T30" fmla="*/ 1168 w 1264"/>
                  <a:gd name="T31" fmla="*/ 853 h 1714"/>
                  <a:gd name="T32" fmla="*/ 1171 w 1264"/>
                  <a:gd name="T33" fmla="*/ 982 h 1714"/>
                  <a:gd name="T34" fmla="*/ 1055 w 1264"/>
                  <a:gd name="T35" fmla="*/ 1031 h 1714"/>
                  <a:gd name="T36" fmla="*/ 1006 w 1264"/>
                  <a:gd name="T37" fmla="*/ 1149 h 1714"/>
                  <a:gd name="T38" fmla="*/ 904 w 1264"/>
                  <a:gd name="T39" fmla="*/ 1164 h 1714"/>
                  <a:gd name="T40" fmla="*/ 797 w 1264"/>
                  <a:gd name="T41" fmla="*/ 1233 h 1714"/>
                  <a:gd name="T42" fmla="*/ 711 w 1264"/>
                  <a:gd name="T43" fmla="*/ 1249 h 1714"/>
                  <a:gd name="T44" fmla="*/ 585 w 1264"/>
                  <a:gd name="T45" fmla="*/ 1228 h 1714"/>
                  <a:gd name="T46" fmla="*/ 486 w 1264"/>
                  <a:gd name="T47" fmla="*/ 1252 h 1714"/>
                  <a:gd name="T48" fmla="*/ 395 w 1264"/>
                  <a:gd name="T49" fmla="*/ 1163 h 1714"/>
                  <a:gd name="T50" fmla="*/ 268 w 1264"/>
                  <a:gd name="T51" fmla="*/ 1163 h 1714"/>
                  <a:gd name="T52" fmla="*/ 223 w 1264"/>
                  <a:gd name="T53" fmla="*/ 1041 h 1714"/>
                  <a:gd name="T54" fmla="*/ 96 w 1264"/>
                  <a:gd name="T55" fmla="*/ 989 h 1714"/>
                  <a:gd name="T56" fmla="*/ 100 w 1264"/>
                  <a:gd name="T57" fmla="*/ 860 h 1714"/>
                  <a:gd name="T58" fmla="*/ 7 w 1264"/>
                  <a:gd name="T59" fmla="*/ 771 h 1714"/>
                  <a:gd name="T60" fmla="*/ 45 w 1264"/>
                  <a:gd name="T61" fmla="*/ 664 h 1714"/>
                  <a:gd name="T62" fmla="*/ 7 w 1264"/>
                  <a:gd name="T63" fmla="*/ 537 h 1714"/>
                  <a:gd name="T64" fmla="*/ 47 w 1264"/>
                  <a:gd name="T65" fmla="*/ 456 h 1714"/>
                  <a:gd name="T66" fmla="*/ 94 w 1264"/>
                  <a:gd name="T67" fmla="*/ 340 h 1714"/>
                  <a:gd name="T68" fmla="*/ 123 w 1264"/>
                  <a:gd name="T69" fmla="*/ 254 h 1714"/>
                  <a:gd name="T70" fmla="*/ 238 w 1264"/>
                  <a:gd name="T71" fmla="*/ 193 h 1714"/>
                  <a:gd name="T72" fmla="*/ 289 w 1264"/>
                  <a:gd name="T73" fmla="*/ 89 h 1714"/>
                  <a:gd name="T74" fmla="*/ 418 w 1264"/>
                  <a:gd name="T75" fmla="*/ 93 h 1714"/>
                  <a:gd name="T76" fmla="*/ 507 w 1264"/>
                  <a:gd name="T77" fmla="*/ 0 h 1714"/>
                  <a:gd name="T78" fmla="*/ 632 w 1264"/>
                  <a:gd name="T79" fmla="*/ 52 h 1714"/>
                  <a:gd name="T80" fmla="*/ 585 w 1264"/>
                  <a:gd name="T81" fmla="*/ 188 h 1714"/>
                  <a:gd name="T82" fmla="*/ 323 w 1264"/>
                  <a:gd name="T83" fmla="*/ 309 h 1714"/>
                  <a:gd name="T84" fmla="*/ 189 w 1264"/>
                  <a:gd name="T85" fmla="*/ 571 h 1714"/>
                  <a:gd name="T86" fmla="*/ 238 w 1264"/>
                  <a:gd name="T87" fmla="*/ 845 h 1714"/>
                  <a:gd name="T88" fmla="*/ 453 w 1264"/>
                  <a:gd name="T89" fmla="*/ 1040 h 1714"/>
                  <a:gd name="T90" fmla="*/ 748 w 1264"/>
                  <a:gd name="T91" fmla="*/ 1064 h 1714"/>
                  <a:gd name="T92" fmla="*/ 983 w 1264"/>
                  <a:gd name="T93" fmla="*/ 910 h 1714"/>
                  <a:gd name="T94" fmla="*/ 1080 w 1264"/>
                  <a:gd name="T95" fmla="*/ 637 h 1714"/>
                  <a:gd name="T96" fmla="*/ 985 w 1264"/>
                  <a:gd name="T97" fmla="*/ 356 h 1714"/>
                  <a:gd name="T98" fmla="*/ 632 w 1264"/>
                  <a:gd name="T99" fmla="*/ 265 h 1714"/>
                  <a:gd name="T100" fmla="*/ 955 w 1264"/>
                  <a:gd name="T101" fmla="*/ 456 h 1714"/>
                  <a:gd name="T102" fmla="*/ 955 w 1264"/>
                  <a:gd name="T103" fmla="*/ 806 h 1714"/>
                  <a:gd name="T104" fmla="*/ 632 w 1264"/>
                  <a:gd name="T105" fmla="*/ 998 h 1714"/>
                  <a:gd name="T106" fmla="*/ 328 w 1264"/>
                  <a:gd name="T107" fmla="*/ 836 h 1714"/>
                  <a:gd name="T108" fmla="*/ 295 w 1264"/>
                  <a:gd name="T109" fmla="*/ 488 h 1714"/>
                  <a:gd name="T110" fmla="*/ 595 w 1264"/>
                  <a:gd name="T111" fmla="*/ 267 h 1714"/>
                  <a:gd name="T112" fmla="*/ 890 w 1264"/>
                  <a:gd name="T113" fmla="*/ 546 h 1714"/>
                  <a:gd name="T114" fmla="*/ 792 w 1264"/>
                  <a:gd name="T115" fmla="*/ 850 h 1714"/>
                  <a:gd name="T116" fmla="*/ 479 w 1264"/>
                  <a:gd name="T117" fmla="*/ 853 h 1714"/>
                  <a:gd name="T118" fmla="*/ 374 w 1264"/>
                  <a:gd name="T119" fmla="*/ 562 h 1714"/>
                  <a:gd name="T120" fmla="*/ 613 w 1264"/>
                  <a:gd name="T121" fmla="*/ 369 h 1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64" h="1714">
                    <a:moveTo>
                      <a:pt x="941" y="1252"/>
                    </a:moveTo>
                    <a:lnTo>
                      <a:pt x="1024" y="1653"/>
                    </a:lnTo>
                    <a:lnTo>
                      <a:pt x="890" y="1619"/>
                    </a:lnTo>
                    <a:lnTo>
                      <a:pt x="792" y="1714"/>
                    </a:lnTo>
                    <a:lnTo>
                      <a:pt x="716" y="1338"/>
                    </a:lnTo>
                    <a:lnTo>
                      <a:pt x="716" y="1338"/>
                    </a:lnTo>
                    <a:lnTo>
                      <a:pt x="732" y="1342"/>
                    </a:lnTo>
                    <a:lnTo>
                      <a:pt x="750" y="1344"/>
                    </a:lnTo>
                    <a:lnTo>
                      <a:pt x="750" y="1344"/>
                    </a:lnTo>
                    <a:lnTo>
                      <a:pt x="762" y="1344"/>
                    </a:lnTo>
                    <a:lnTo>
                      <a:pt x="774" y="1342"/>
                    </a:lnTo>
                    <a:lnTo>
                      <a:pt x="774" y="1342"/>
                    </a:lnTo>
                    <a:lnTo>
                      <a:pt x="792" y="1337"/>
                    </a:lnTo>
                    <a:lnTo>
                      <a:pt x="808" y="1330"/>
                    </a:lnTo>
                    <a:lnTo>
                      <a:pt x="822" y="1321"/>
                    </a:lnTo>
                    <a:lnTo>
                      <a:pt x="834" y="1310"/>
                    </a:lnTo>
                    <a:lnTo>
                      <a:pt x="845" y="1300"/>
                    </a:lnTo>
                    <a:lnTo>
                      <a:pt x="855" y="1286"/>
                    </a:lnTo>
                    <a:lnTo>
                      <a:pt x="876" y="1258"/>
                    </a:lnTo>
                    <a:lnTo>
                      <a:pt x="876" y="1258"/>
                    </a:lnTo>
                    <a:lnTo>
                      <a:pt x="885" y="1242"/>
                    </a:lnTo>
                    <a:lnTo>
                      <a:pt x="885" y="1242"/>
                    </a:lnTo>
                    <a:lnTo>
                      <a:pt x="903" y="1245"/>
                    </a:lnTo>
                    <a:lnTo>
                      <a:pt x="903" y="1245"/>
                    </a:lnTo>
                    <a:lnTo>
                      <a:pt x="922" y="1251"/>
                    </a:lnTo>
                    <a:lnTo>
                      <a:pt x="941" y="1252"/>
                    </a:lnTo>
                    <a:lnTo>
                      <a:pt x="941" y="1252"/>
                    </a:lnTo>
                    <a:close/>
                    <a:moveTo>
                      <a:pt x="549" y="1338"/>
                    </a:moveTo>
                    <a:lnTo>
                      <a:pt x="472" y="1714"/>
                    </a:lnTo>
                    <a:lnTo>
                      <a:pt x="374" y="1619"/>
                    </a:lnTo>
                    <a:lnTo>
                      <a:pt x="240" y="1653"/>
                    </a:lnTo>
                    <a:lnTo>
                      <a:pt x="323" y="1252"/>
                    </a:lnTo>
                    <a:lnTo>
                      <a:pt x="323" y="1252"/>
                    </a:lnTo>
                    <a:lnTo>
                      <a:pt x="342" y="1251"/>
                    </a:lnTo>
                    <a:lnTo>
                      <a:pt x="361" y="1245"/>
                    </a:lnTo>
                    <a:lnTo>
                      <a:pt x="361" y="1245"/>
                    </a:lnTo>
                    <a:lnTo>
                      <a:pt x="379" y="1242"/>
                    </a:lnTo>
                    <a:lnTo>
                      <a:pt x="379" y="1242"/>
                    </a:lnTo>
                    <a:lnTo>
                      <a:pt x="390" y="1258"/>
                    </a:lnTo>
                    <a:lnTo>
                      <a:pt x="390" y="1258"/>
                    </a:lnTo>
                    <a:lnTo>
                      <a:pt x="405" y="1280"/>
                    </a:lnTo>
                    <a:lnTo>
                      <a:pt x="423" y="1301"/>
                    </a:lnTo>
                    <a:lnTo>
                      <a:pt x="432" y="1312"/>
                    </a:lnTo>
                    <a:lnTo>
                      <a:pt x="442" y="1321"/>
                    </a:lnTo>
                    <a:lnTo>
                      <a:pt x="455" y="1328"/>
                    </a:lnTo>
                    <a:lnTo>
                      <a:pt x="469" y="1335"/>
                    </a:lnTo>
                    <a:lnTo>
                      <a:pt x="469" y="1335"/>
                    </a:lnTo>
                    <a:lnTo>
                      <a:pt x="479" y="1338"/>
                    </a:lnTo>
                    <a:lnTo>
                      <a:pt x="491" y="1342"/>
                    </a:lnTo>
                    <a:lnTo>
                      <a:pt x="491" y="1342"/>
                    </a:lnTo>
                    <a:lnTo>
                      <a:pt x="507" y="1344"/>
                    </a:lnTo>
                    <a:lnTo>
                      <a:pt x="521" y="1344"/>
                    </a:lnTo>
                    <a:lnTo>
                      <a:pt x="535" y="1342"/>
                    </a:lnTo>
                    <a:lnTo>
                      <a:pt x="549" y="1338"/>
                    </a:lnTo>
                    <a:lnTo>
                      <a:pt x="549" y="1338"/>
                    </a:lnTo>
                    <a:close/>
                    <a:moveTo>
                      <a:pt x="632" y="52"/>
                    </a:moveTo>
                    <a:lnTo>
                      <a:pt x="632" y="52"/>
                    </a:lnTo>
                    <a:lnTo>
                      <a:pt x="641" y="52"/>
                    </a:lnTo>
                    <a:lnTo>
                      <a:pt x="648" y="51"/>
                    </a:lnTo>
                    <a:lnTo>
                      <a:pt x="664" y="44"/>
                    </a:lnTo>
                    <a:lnTo>
                      <a:pt x="679" y="35"/>
                    </a:lnTo>
                    <a:lnTo>
                      <a:pt x="695" y="24"/>
                    </a:lnTo>
                    <a:lnTo>
                      <a:pt x="711" y="14"/>
                    </a:lnTo>
                    <a:lnTo>
                      <a:pt x="727" y="5"/>
                    </a:lnTo>
                    <a:lnTo>
                      <a:pt x="734" y="1"/>
                    </a:lnTo>
                    <a:lnTo>
                      <a:pt x="743" y="0"/>
                    </a:lnTo>
                    <a:lnTo>
                      <a:pt x="750" y="0"/>
                    </a:lnTo>
                    <a:lnTo>
                      <a:pt x="759" y="0"/>
                    </a:lnTo>
                    <a:lnTo>
                      <a:pt x="759" y="0"/>
                    </a:lnTo>
                    <a:lnTo>
                      <a:pt x="766" y="1"/>
                    </a:lnTo>
                    <a:lnTo>
                      <a:pt x="773" y="5"/>
                    </a:lnTo>
                    <a:lnTo>
                      <a:pt x="780" y="10"/>
                    </a:lnTo>
                    <a:lnTo>
                      <a:pt x="785" y="17"/>
                    </a:lnTo>
                    <a:lnTo>
                      <a:pt x="795" y="30"/>
                    </a:lnTo>
                    <a:lnTo>
                      <a:pt x="806" y="45"/>
                    </a:lnTo>
                    <a:lnTo>
                      <a:pt x="816" y="61"/>
                    </a:lnTo>
                    <a:lnTo>
                      <a:pt x="829" y="77"/>
                    </a:lnTo>
                    <a:lnTo>
                      <a:pt x="839" y="89"/>
                    </a:lnTo>
                    <a:lnTo>
                      <a:pt x="846" y="93"/>
                    </a:lnTo>
                    <a:lnTo>
                      <a:pt x="853" y="96"/>
                    </a:lnTo>
                    <a:lnTo>
                      <a:pt x="853" y="96"/>
                    </a:lnTo>
                    <a:lnTo>
                      <a:pt x="862" y="100"/>
                    </a:lnTo>
                    <a:lnTo>
                      <a:pt x="869" y="100"/>
                    </a:lnTo>
                    <a:lnTo>
                      <a:pt x="887" y="102"/>
                    </a:lnTo>
                    <a:lnTo>
                      <a:pt x="904" y="98"/>
                    </a:lnTo>
                    <a:lnTo>
                      <a:pt x="924" y="95"/>
                    </a:lnTo>
                    <a:lnTo>
                      <a:pt x="941" y="91"/>
                    </a:lnTo>
                    <a:lnTo>
                      <a:pt x="959" y="89"/>
                    </a:lnTo>
                    <a:lnTo>
                      <a:pt x="968" y="89"/>
                    </a:lnTo>
                    <a:lnTo>
                      <a:pt x="976" y="89"/>
                    </a:lnTo>
                    <a:lnTo>
                      <a:pt x="983" y="93"/>
                    </a:lnTo>
                    <a:lnTo>
                      <a:pt x="990" y="96"/>
                    </a:lnTo>
                    <a:lnTo>
                      <a:pt x="990" y="96"/>
                    </a:lnTo>
                    <a:lnTo>
                      <a:pt x="996" y="102"/>
                    </a:lnTo>
                    <a:lnTo>
                      <a:pt x="1001" y="107"/>
                    </a:lnTo>
                    <a:lnTo>
                      <a:pt x="1006" y="114"/>
                    </a:lnTo>
                    <a:lnTo>
                      <a:pt x="1008" y="121"/>
                    </a:lnTo>
                    <a:lnTo>
                      <a:pt x="1013" y="138"/>
                    </a:lnTo>
                    <a:lnTo>
                      <a:pt x="1017" y="158"/>
                    </a:lnTo>
                    <a:lnTo>
                      <a:pt x="1020" y="175"/>
                    </a:lnTo>
                    <a:lnTo>
                      <a:pt x="1026" y="193"/>
                    </a:lnTo>
                    <a:lnTo>
                      <a:pt x="1033" y="209"/>
                    </a:lnTo>
                    <a:lnTo>
                      <a:pt x="1036" y="216"/>
                    </a:lnTo>
                    <a:lnTo>
                      <a:pt x="1041" y="221"/>
                    </a:lnTo>
                    <a:lnTo>
                      <a:pt x="1041" y="221"/>
                    </a:lnTo>
                    <a:lnTo>
                      <a:pt x="1048" y="228"/>
                    </a:lnTo>
                    <a:lnTo>
                      <a:pt x="1054" y="232"/>
                    </a:lnTo>
                    <a:lnTo>
                      <a:pt x="1069" y="239"/>
                    </a:lnTo>
                    <a:lnTo>
                      <a:pt x="1087" y="242"/>
                    </a:lnTo>
                    <a:lnTo>
                      <a:pt x="1106" y="246"/>
                    </a:lnTo>
                    <a:lnTo>
                      <a:pt x="1126" y="251"/>
                    </a:lnTo>
                    <a:lnTo>
                      <a:pt x="1141" y="254"/>
                    </a:lnTo>
                    <a:lnTo>
                      <a:pt x="1150" y="258"/>
                    </a:lnTo>
                    <a:lnTo>
                      <a:pt x="1157" y="263"/>
                    </a:lnTo>
                    <a:lnTo>
                      <a:pt x="1163" y="267"/>
                    </a:lnTo>
                    <a:lnTo>
                      <a:pt x="1168" y="274"/>
                    </a:lnTo>
                    <a:lnTo>
                      <a:pt x="1168" y="274"/>
                    </a:lnTo>
                    <a:lnTo>
                      <a:pt x="1171" y="281"/>
                    </a:lnTo>
                    <a:lnTo>
                      <a:pt x="1175" y="288"/>
                    </a:lnTo>
                    <a:lnTo>
                      <a:pt x="1175" y="297"/>
                    </a:lnTo>
                    <a:lnTo>
                      <a:pt x="1175" y="305"/>
                    </a:lnTo>
                    <a:lnTo>
                      <a:pt x="1173" y="323"/>
                    </a:lnTo>
                    <a:lnTo>
                      <a:pt x="1170" y="340"/>
                    </a:lnTo>
                    <a:lnTo>
                      <a:pt x="1166" y="360"/>
                    </a:lnTo>
                    <a:lnTo>
                      <a:pt x="1163" y="377"/>
                    </a:lnTo>
                    <a:lnTo>
                      <a:pt x="1163" y="395"/>
                    </a:lnTo>
                    <a:lnTo>
                      <a:pt x="1164" y="402"/>
                    </a:lnTo>
                    <a:lnTo>
                      <a:pt x="1168" y="409"/>
                    </a:lnTo>
                    <a:lnTo>
                      <a:pt x="1168" y="409"/>
                    </a:lnTo>
                    <a:lnTo>
                      <a:pt x="1171" y="418"/>
                    </a:lnTo>
                    <a:lnTo>
                      <a:pt x="1175" y="423"/>
                    </a:lnTo>
                    <a:lnTo>
                      <a:pt x="1187" y="435"/>
                    </a:lnTo>
                    <a:lnTo>
                      <a:pt x="1201" y="446"/>
                    </a:lnTo>
                    <a:lnTo>
                      <a:pt x="1217" y="456"/>
                    </a:lnTo>
                    <a:lnTo>
                      <a:pt x="1233" y="467"/>
                    </a:lnTo>
                    <a:lnTo>
                      <a:pt x="1247" y="479"/>
                    </a:lnTo>
                    <a:lnTo>
                      <a:pt x="1254" y="485"/>
                    </a:lnTo>
                    <a:lnTo>
                      <a:pt x="1257" y="492"/>
                    </a:lnTo>
                    <a:lnTo>
                      <a:pt x="1261" y="499"/>
                    </a:lnTo>
                    <a:lnTo>
                      <a:pt x="1264" y="506"/>
                    </a:lnTo>
                    <a:lnTo>
                      <a:pt x="1264" y="506"/>
                    </a:lnTo>
                    <a:lnTo>
                      <a:pt x="1264" y="514"/>
                    </a:lnTo>
                    <a:lnTo>
                      <a:pt x="1264" y="521"/>
                    </a:lnTo>
                    <a:lnTo>
                      <a:pt x="1263" y="528"/>
                    </a:lnTo>
                    <a:lnTo>
                      <a:pt x="1259" y="537"/>
                    </a:lnTo>
                    <a:lnTo>
                      <a:pt x="1250" y="553"/>
                    </a:lnTo>
                    <a:lnTo>
                      <a:pt x="1240" y="569"/>
                    </a:lnTo>
                    <a:lnTo>
                      <a:pt x="1229" y="585"/>
                    </a:lnTo>
                    <a:lnTo>
                      <a:pt x="1221" y="600"/>
                    </a:lnTo>
                    <a:lnTo>
                      <a:pt x="1214" y="616"/>
                    </a:lnTo>
                    <a:lnTo>
                      <a:pt x="1212" y="623"/>
                    </a:lnTo>
                    <a:lnTo>
                      <a:pt x="1212" y="632"/>
                    </a:lnTo>
                    <a:lnTo>
                      <a:pt x="1212" y="632"/>
                    </a:lnTo>
                    <a:lnTo>
                      <a:pt x="1212" y="639"/>
                    </a:lnTo>
                    <a:lnTo>
                      <a:pt x="1214" y="648"/>
                    </a:lnTo>
                    <a:lnTo>
                      <a:pt x="1221" y="664"/>
                    </a:lnTo>
                    <a:lnTo>
                      <a:pt x="1229" y="680"/>
                    </a:lnTo>
                    <a:lnTo>
                      <a:pt x="1240" y="694"/>
                    </a:lnTo>
                    <a:lnTo>
                      <a:pt x="1250" y="709"/>
                    </a:lnTo>
                    <a:lnTo>
                      <a:pt x="1259" y="725"/>
                    </a:lnTo>
                    <a:lnTo>
                      <a:pt x="1263" y="734"/>
                    </a:lnTo>
                    <a:lnTo>
                      <a:pt x="1264" y="741"/>
                    </a:lnTo>
                    <a:lnTo>
                      <a:pt x="1264" y="750"/>
                    </a:lnTo>
                    <a:lnTo>
                      <a:pt x="1264" y="757"/>
                    </a:lnTo>
                    <a:lnTo>
                      <a:pt x="1264" y="757"/>
                    </a:lnTo>
                    <a:lnTo>
                      <a:pt x="1261" y="764"/>
                    </a:lnTo>
                    <a:lnTo>
                      <a:pt x="1257" y="771"/>
                    </a:lnTo>
                    <a:lnTo>
                      <a:pt x="1254" y="778"/>
                    </a:lnTo>
                    <a:lnTo>
                      <a:pt x="1247" y="785"/>
                    </a:lnTo>
                    <a:lnTo>
                      <a:pt x="1233" y="795"/>
                    </a:lnTo>
                    <a:lnTo>
                      <a:pt x="1217" y="806"/>
                    </a:lnTo>
                    <a:lnTo>
                      <a:pt x="1201" y="817"/>
                    </a:lnTo>
                    <a:lnTo>
                      <a:pt x="1187" y="827"/>
                    </a:lnTo>
                    <a:lnTo>
                      <a:pt x="1175" y="839"/>
                    </a:lnTo>
                    <a:lnTo>
                      <a:pt x="1171" y="846"/>
                    </a:lnTo>
                    <a:lnTo>
                      <a:pt x="1168" y="853"/>
                    </a:lnTo>
                    <a:lnTo>
                      <a:pt x="1168" y="853"/>
                    </a:lnTo>
                    <a:lnTo>
                      <a:pt x="1164" y="860"/>
                    </a:lnTo>
                    <a:lnTo>
                      <a:pt x="1163" y="869"/>
                    </a:lnTo>
                    <a:lnTo>
                      <a:pt x="1163" y="885"/>
                    </a:lnTo>
                    <a:lnTo>
                      <a:pt x="1166" y="903"/>
                    </a:lnTo>
                    <a:lnTo>
                      <a:pt x="1170" y="922"/>
                    </a:lnTo>
                    <a:lnTo>
                      <a:pt x="1173" y="941"/>
                    </a:lnTo>
                    <a:lnTo>
                      <a:pt x="1175" y="959"/>
                    </a:lnTo>
                    <a:lnTo>
                      <a:pt x="1175" y="968"/>
                    </a:lnTo>
                    <a:lnTo>
                      <a:pt x="1175" y="975"/>
                    </a:lnTo>
                    <a:lnTo>
                      <a:pt x="1171" y="982"/>
                    </a:lnTo>
                    <a:lnTo>
                      <a:pt x="1168" y="989"/>
                    </a:lnTo>
                    <a:lnTo>
                      <a:pt x="1168" y="989"/>
                    </a:lnTo>
                    <a:lnTo>
                      <a:pt x="1163" y="996"/>
                    </a:lnTo>
                    <a:lnTo>
                      <a:pt x="1157" y="1001"/>
                    </a:lnTo>
                    <a:lnTo>
                      <a:pt x="1150" y="1005"/>
                    </a:lnTo>
                    <a:lnTo>
                      <a:pt x="1141" y="1008"/>
                    </a:lnTo>
                    <a:lnTo>
                      <a:pt x="1126" y="1013"/>
                    </a:lnTo>
                    <a:lnTo>
                      <a:pt x="1106" y="1017"/>
                    </a:lnTo>
                    <a:lnTo>
                      <a:pt x="1089" y="1020"/>
                    </a:lnTo>
                    <a:lnTo>
                      <a:pt x="1069" y="1024"/>
                    </a:lnTo>
                    <a:lnTo>
                      <a:pt x="1055" y="1031"/>
                    </a:lnTo>
                    <a:lnTo>
                      <a:pt x="1048" y="1036"/>
                    </a:lnTo>
                    <a:lnTo>
                      <a:pt x="1041" y="1041"/>
                    </a:lnTo>
                    <a:lnTo>
                      <a:pt x="1041" y="1041"/>
                    </a:lnTo>
                    <a:lnTo>
                      <a:pt x="1036" y="1047"/>
                    </a:lnTo>
                    <a:lnTo>
                      <a:pt x="1033" y="1054"/>
                    </a:lnTo>
                    <a:lnTo>
                      <a:pt x="1026" y="1070"/>
                    </a:lnTo>
                    <a:lnTo>
                      <a:pt x="1020" y="1087"/>
                    </a:lnTo>
                    <a:lnTo>
                      <a:pt x="1017" y="1105"/>
                    </a:lnTo>
                    <a:lnTo>
                      <a:pt x="1013" y="1124"/>
                    </a:lnTo>
                    <a:lnTo>
                      <a:pt x="1010" y="1142"/>
                    </a:lnTo>
                    <a:lnTo>
                      <a:pt x="1006" y="1149"/>
                    </a:lnTo>
                    <a:lnTo>
                      <a:pt x="1001" y="1156"/>
                    </a:lnTo>
                    <a:lnTo>
                      <a:pt x="996" y="1163"/>
                    </a:lnTo>
                    <a:lnTo>
                      <a:pt x="990" y="1166"/>
                    </a:lnTo>
                    <a:lnTo>
                      <a:pt x="990" y="1166"/>
                    </a:lnTo>
                    <a:lnTo>
                      <a:pt x="983" y="1171"/>
                    </a:lnTo>
                    <a:lnTo>
                      <a:pt x="976" y="1173"/>
                    </a:lnTo>
                    <a:lnTo>
                      <a:pt x="968" y="1175"/>
                    </a:lnTo>
                    <a:lnTo>
                      <a:pt x="959" y="1175"/>
                    </a:lnTo>
                    <a:lnTo>
                      <a:pt x="941" y="1171"/>
                    </a:lnTo>
                    <a:lnTo>
                      <a:pt x="924" y="1168"/>
                    </a:lnTo>
                    <a:lnTo>
                      <a:pt x="904" y="1164"/>
                    </a:lnTo>
                    <a:lnTo>
                      <a:pt x="887" y="1163"/>
                    </a:lnTo>
                    <a:lnTo>
                      <a:pt x="869" y="1163"/>
                    </a:lnTo>
                    <a:lnTo>
                      <a:pt x="862" y="1164"/>
                    </a:lnTo>
                    <a:lnTo>
                      <a:pt x="853" y="1166"/>
                    </a:lnTo>
                    <a:lnTo>
                      <a:pt x="853" y="1166"/>
                    </a:lnTo>
                    <a:lnTo>
                      <a:pt x="846" y="1170"/>
                    </a:lnTo>
                    <a:lnTo>
                      <a:pt x="841" y="1175"/>
                    </a:lnTo>
                    <a:lnTo>
                      <a:pt x="829" y="1186"/>
                    </a:lnTo>
                    <a:lnTo>
                      <a:pt x="816" y="1201"/>
                    </a:lnTo>
                    <a:lnTo>
                      <a:pt x="806" y="1217"/>
                    </a:lnTo>
                    <a:lnTo>
                      <a:pt x="797" y="1233"/>
                    </a:lnTo>
                    <a:lnTo>
                      <a:pt x="785" y="1247"/>
                    </a:lnTo>
                    <a:lnTo>
                      <a:pt x="780" y="1252"/>
                    </a:lnTo>
                    <a:lnTo>
                      <a:pt x="773" y="1258"/>
                    </a:lnTo>
                    <a:lnTo>
                      <a:pt x="766" y="1261"/>
                    </a:lnTo>
                    <a:lnTo>
                      <a:pt x="759" y="1263"/>
                    </a:lnTo>
                    <a:lnTo>
                      <a:pt x="759" y="1263"/>
                    </a:lnTo>
                    <a:lnTo>
                      <a:pt x="750" y="1265"/>
                    </a:lnTo>
                    <a:lnTo>
                      <a:pt x="743" y="1263"/>
                    </a:lnTo>
                    <a:lnTo>
                      <a:pt x="734" y="1261"/>
                    </a:lnTo>
                    <a:lnTo>
                      <a:pt x="727" y="1258"/>
                    </a:lnTo>
                    <a:lnTo>
                      <a:pt x="711" y="1249"/>
                    </a:lnTo>
                    <a:lnTo>
                      <a:pt x="695" y="1238"/>
                    </a:lnTo>
                    <a:lnTo>
                      <a:pt x="679" y="1228"/>
                    </a:lnTo>
                    <a:lnTo>
                      <a:pt x="664" y="1219"/>
                    </a:lnTo>
                    <a:lnTo>
                      <a:pt x="648" y="1212"/>
                    </a:lnTo>
                    <a:lnTo>
                      <a:pt x="641" y="1212"/>
                    </a:lnTo>
                    <a:lnTo>
                      <a:pt x="632" y="1210"/>
                    </a:lnTo>
                    <a:lnTo>
                      <a:pt x="632" y="1210"/>
                    </a:lnTo>
                    <a:lnTo>
                      <a:pt x="625" y="1212"/>
                    </a:lnTo>
                    <a:lnTo>
                      <a:pt x="616" y="1212"/>
                    </a:lnTo>
                    <a:lnTo>
                      <a:pt x="600" y="1219"/>
                    </a:lnTo>
                    <a:lnTo>
                      <a:pt x="585" y="1228"/>
                    </a:lnTo>
                    <a:lnTo>
                      <a:pt x="569" y="1238"/>
                    </a:lnTo>
                    <a:lnTo>
                      <a:pt x="553" y="1249"/>
                    </a:lnTo>
                    <a:lnTo>
                      <a:pt x="539" y="1258"/>
                    </a:lnTo>
                    <a:lnTo>
                      <a:pt x="530" y="1261"/>
                    </a:lnTo>
                    <a:lnTo>
                      <a:pt x="523" y="1263"/>
                    </a:lnTo>
                    <a:lnTo>
                      <a:pt x="514" y="1265"/>
                    </a:lnTo>
                    <a:lnTo>
                      <a:pt x="507" y="1263"/>
                    </a:lnTo>
                    <a:lnTo>
                      <a:pt x="507" y="1263"/>
                    </a:lnTo>
                    <a:lnTo>
                      <a:pt x="498" y="1261"/>
                    </a:lnTo>
                    <a:lnTo>
                      <a:pt x="491" y="1258"/>
                    </a:lnTo>
                    <a:lnTo>
                      <a:pt x="486" y="1252"/>
                    </a:lnTo>
                    <a:lnTo>
                      <a:pt x="479" y="1247"/>
                    </a:lnTo>
                    <a:lnTo>
                      <a:pt x="469" y="1233"/>
                    </a:lnTo>
                    <a:lnTo>
                      <a:pt x="458" y="1217"/>
                    </a:lnTo>
                    <a:lnTo>
                      <a:pt x="448" y="1201"/>
                    </a:lnTo>
                    <a:lnTo>
                      <a:pt x="437" y="1186"/>
                    </a:lnTo>
                    <a:lnTo>
                      <a:pt x="425" y="1175"/>
                    </a:lnTo>
                    <a:lnTo>
                      <a:pt x="418" y="1170"/>
                    </a:lnTo>
                    <a:lnTo>
                      <a:pt x="411" y="1166"/>
                    </a:lnTo>
                    <a:lnTo>
                      <a:pt x="411" y="1166"/>
                    </a:lnTo>
                    <a:lnTo>
                      <a:pt x="404" y="1164"/>
                    </a:lnTo>
                    <a:lnTo>
                      <a:pt x="395" y="1163"/>
                    </a:lnTo>
                    <a:lnTo>
                      <a:pt x="379" y="1163"/>
                    </a:lnTo>
                    <a:lnTo>
                      <a:pt x="360" y="1164"/>
                    </a:lnTo>
                    <a:lnTo>
                      <a:pt x="342" y="1168"/>
                    </a:lnTo>
                    <a:lnTo>
                      <a:pt x="323" y="1173"/>
                    </a:lnTo>
                    <a:lnTo>
                      <a:pt x="305" y="1175"/>
                    </a:lnTo>
                    <a:lnTo>
                      <a:pt x="296" y="1175"/>
                    </a:lnTo>
                    <a:lnTo>
                      <a:pt x="289" y="1173"/>
                    </a:lnTo>
                    <a:lnTo>
                      <a:pt x="282" y="1171"/>
                    </a:lnTo>
                    <a:lnTo>
                      <a:pt x="275" y="1166"/>
                    </a:lnTo>
                    <a:lnTo>
                      <a:pt x="275" y="1166"/>
                    </a:lnTo>
                    <a:lnTo>
                      <a:pt x="268" y="1163"/>
                    </a:lnTo>
                    <a:lnTo>
                      <a:pt x="263" y="1156"/>
                    </a:lnTo>
                    <a:lnTo>
                      <a:pt x="260" y="1149"/>
                    </a:lnTo>
                    <a:lnTo>
                      <a:pt x="256" y="1142"/>
                    </a:lnTo>
                    <a:lnTo>
                      <a:pt x="251" y="1124"/>
                    </a:lnTo>
                    <a:lnTo>
                      <a:pt x="247" y="1106"/>
                    </a:lnTo>
                    <a:lnTo>
                      <a:pt x="244" y="1087"/>
                    </a:lnTo>
                    <a:lnTo>
                      <a:pt x="240" y="1070"/>
                    </a:lnTo>
                    <a:lnTo>
                      <a:pt x="233" y="1054"/>
                    </a:lnTo>
                    <a:lnTo>
                      <a:pt x="228" y="1047"/>
                    </a:lnTo>
                    <a:lnTo>
                      <a:pt x="223" y="1041"/>
                    </a:lnTo>
                    <a:lnTo>
                      <a:pt x="223" y="1041"/>
                    </a:lnTo>
                    <a:lnTo>
                      <a:pt x="217" y="1036"/>
                    </a:lnTo>
                    <a:lnTo>
                      <a:pt x="210" y="1031"/>
                    </a:lnTo>
                    <a:lnTo>
                      <a:pt x="195" y="1024"/>
                    </a:lnTo>
                    <a:lnTo>
                      <a:pt x="177" y="1020"/>
                    </a:lnTo>
                    <a:lnTo>
                      <a:pt x="158" y="1017"/>
                    </a:lnTo>
                    <a:lnTo>
                      <a:pt x="140" y="1013"/>
                    </a:lnTo>
                    <a:lnTo>
                      <a:pt x="123" y="1008"/>
                    </a:lnTo>
                    <a:lnTo>
                      <a:pt x="116" y="1005"/>
                    </a:lnTo>
                    <a:lnTo>
                      <a:pt x="108" y="1001"/>
                    </a:lnTo>
                    <a:lnTo>
                      <a:pt x="101" y="996"/>
                    </a:lnTo>
                    <a:lnTo>
                      <a:pt x="96" y="989"/>
                    </a:lnTo>
                    <a:lnTo>
                      <a:pt x="96" y="989"/>
                    </a:lnTo>
                    <a:lnTo>
                      <a:pt x="93" y="982"/>
                    </a:lnTo>
                    <a:lnTo>
                      <a:pt x="91" y="975"/>
                    </a:lnTo>
                    <a:lnTo>
                      <a:pt x="89" y="968"/>
                    </a:lnTo>
                    <a:lnTo>
                      <a:pt x="89" y="959"/>
                    </a:lnTo>
                    <a:lnTo>
                      <a:pt x="91" y="941"/>
                    </a:lnTo>
                    <a:lnTo>
                      <a:pt x="94" y="922"/>
                    </a:lnTo>
                    <a:lnTo>
                      <a:pt x="100" y="904"/>
                    </a:lnTo>
                    <a:lnTo>
                      <a:pt x="101" y="885"/>
                    </a:lnTo>
                    <a:lnTo>
                      <a:pt x="101" y="869"/>
                    </a:lnTo>
                    <a:lnTo>
                      <a:pt x="100" y="860"/>
                    </a:lnTo>
                    <a:lnTo>
                      <a:pt x="98" y="853"/>
                    </a:lnTo>
                    <a:lnTo>
                      <a:pt x="98" y="853"/>
                    </a:lnTo>
                    <a:lnTo>
                      <a:pt x="94" y="846"/>
                    </a:lnTo>
                    <a:lnTo>
                      <a:pt x="89" y="839"/>
                    </a:lnTo>
                    <a:lnTo>
                      <a:pt x="77" y="827"/>
                    </a:lnTo>
                    <a:lnTo>
                      <a:pt x="63" y="817"/>
                    </a:lnTo>
                    <a:lnTo>
                      <a:pt x="47" y="806"/>
                    </a:lnTo>
                    <a:lnTo>
                      <a:pt x="31" y="795"/>
                    </a:lnTo>
                    <a:lnTo>
                      <a:pt x="17" y="785"/>
                    </a:lnTo>
                    <a:lnTo>
                      <a:pt x="12" y="778"/>
                    </a:lnTo>
                    <a:lnTo>
                      <a:pt x="7" y="771"/>
                    </a:lnTo>
                    <a:lnTo>
                      <a:pt x="3" y="764"/>
                    </a:lnTo>
                    <a:lnTo>
                      <a:pt x="1" y="757"/>
                    </a:lnTo>
                    <a:lnTo>
                      <a:pt x="1" y="757"/>
                    </a:lnTo>
                    <a:lnTo>
                      <a:pt x="0" y="750"/>
                    </a:lnTo>
                    <a:lnTo>
                      <a:pt x="1" y="741"/>
                    </a:lnTo>
                    <a:lnTo>
                      <a:pt x="3" y="734"/>
                    </a:lnTo>
                    <a:lnTo>
                      <a:pt x="7" y="725"/>
                    </a:lnTo>
                    <a:lnTo>
                      <a:pt x="14" y="709"/>
                    </a:lnTo>
                    <a:lnTo>
                      <a:pt x="24" y="695"/>
                    </a:lnTo>
                    <a:lnTo>
                      <a:pt x="36" y="680"/>
                    </a:lnTo>
                    <a:lnTo>
                      <a:pt x="45" y="664"/>
                    </a:lnTo>
                    <a:lnTo>
                      <a:pt x="50" y="648"/>
                    </a:lnTo>
                    <a:lnTo>
                      <a:pt x="52" y="639"/>
                    </a:lnTo>
                    <a:lnTo>
                      <a:pt x="52" y="632"/>
                    </a:lnTo>
                    <a:lnTo>
                      <a:pt x="52" y="632"/>
                    </a:lnTo>
                    <a:lnTo>
                      <a:pt x="52" y="623"/>
                    </a:lnTo>
                    <a:lnTo>
                      <a:pt x="50" y="616"/>
                    </a:lnTo>
                    <a:lnTo>
                      <a:pt x="45" y="600"/>
                    </a:lnTo>
                    <a:lnTo>
                      <a:pt x="36" y="585"/>
                    </a:lnTo>
                    <a:lnTo>
                      <a:pt x="24" y="569"/>
                    </a:lnTo>
                    <a:lnTo>
                      <a:pt x="14" y="553"/>
                    </a:lnTo>
                    <a:lnTo>
                      <a:pt x="7" y="537"/>
                    </a:lnTo>
                    <a:lnTo>
                      <a:pt x="3" y="530"/>
                    </a:lnTo>
                    <a:lnTo>
                      <a:pt x="1" y="521"/>
                    </a:lnTo>
                    <a:lnTo>
                      <a:pt x="0" y="514"/>
                    </a:lnTo>
                    <a:lnTo>
                      <a:pt x="1" y="506"/>
                    </a:lnTo>
                    <a:lnTo>
                      <a:pt x="1" y="506"/>
                    </a:lnTo>
                    <a:lnTo>
                      <a:pt x="3" y="499"/>
                    </a:lnTo>
                    <a:lnTo>
                      <a:pt x="7" y="492"/>
                    </a:lnTo>
                    <a:lnTo>
                      <a:pt x="12" y="485"/>
                    </a:lnTo>
                    <a:lnTo>
                      <a:pt x="17" y="479"/>
                    </a:lnTo>
                    <a:lnTo>
                      <a:pt x="31" y="467"/>
                    </a:lnTo>
                    <a:lnTo>
                      <a:pt x="47" y="456"/>
                    </a:lnTo>
                    <a:lnTo>
                      <a:pt x="63" y="448"/>
                    </a:lnTo>
                    <a:lnTo>
                      <a:pt x="77" y="435"/>
                    </a:lnTo>
                    <a:lnTo>
                      <a:pt x="89" y="423"/>
                    </a:lnTo>
                    <a:lnTo>
                      <a:pt x="94" y="418"/>
                    </a:lnTo>
                    <a:lnTo>
                      <a:pt x="98" y="409"/>
                    </a:lnTo>
                    <a:lnTo>
                      <a:pt x="98" y="409"/>
                    </a:lnTo>
                    <a:lnTo>
                      <a:pt x="100" y="402"/>
                    </a:lnTo>
                    <a:lnTo>
                      <a:pt x="101" y="395"/>
                    </a:lnTo>
                    <a:lnTo>
                      <a:pt x="101" y="377"/>
                    </a:lnTo>
                    <a:lnTo>
                      <a:pt x="100" y="360"/>
                    </a:lnTo>
                    <a:lnTo>
                      <a:pt x="94" y="340"/>
                    </a:lnTo>
                    <a:lnTo>
                      <a:pt x="91" y="323"/>
                    </a:lnTo>
                    <a:lnTo>
                      <a:pt x="89" y="305"/>
                    </a:lnTo>
                    <a:lnTo>
                      <a:pt x="89" y="297"/>
                    </a:lnTo>
                    <a:lnTo>
                      <a:pt x="91" y="288"/>
                    </a:lnTo>
                    <a:lnTo>
                      <a:pt x="93" y="281"/>
                    </a:lnTo>
                    <a:lnTo>
                      <a:pt x="96" y="274"/>
                    </a:lnTo>
                    <a:lnTo>
                      <a:pt x="96" y="274"/>
                    </a:lnTo>
                    <a:lnTo>
                      <a:pt x="101" y="267"/>
                    </a:lnTo>
                    <a:lnTo>
                      <a:pt x="108" y="263"/>
                    </a:lnTo>
                    <a:lnTo>
                      <a:pt x="116" y="258"/>
                    </a:lnTo>
                    <a:lnTo>
                      <a:pt x="123" y="254"/>
                    </a:lnTo>
                    <a:lnTo>
                      <a:pt x="140" y="251"/>
                    </a:lnTo>
                    <a:lnTo>
                      <a:pt x="158" y="246"/>
                    </a:lnTo>
                    <a:lnTo>
                      <a:pt x="177" y="242"/>
                    </a:lnTo>
                    <a:lnTo>
                      <a:pt x="195" y="239"/>
                    </a:lnTo>
                    <a:lnTo>
                      <a:pt x="210" y="232"/>
                    </a:lnTo>
                    <a:lnTo>
                      <a:pt x="217" y="228"/>
                    </a:lnTo>
                    <a:lnTo>
                      <a:pt x="223" y="221"/>
                    </a:lnTo>
                    <a:lnTo>
                      <a:pt x="223" y="221"/>
                    </a:lnTo>
                    <a:lnTo>
                      <a:pt x="228" y="216"/>
                    </a:lnTo>
                    <a:lnTo>
                      <a:pt x="233" y="209"/>
                    </a:lnTo>
                    <a:lnTo>
                      <a:pt x="238" y="193"/>
                    </a:lnTo>
                    <a:lnTo>
                      <a:pt x="244" y="175"/>
                    </a:lnTo>
                    <a:lnTo>
                      <a:pt x="247" y="158"/>
                    </a:lnTo>
                    <a:lnTo>
                      <a:pt x="251" y="138"/>
                    </a:lnTo>
                    <a:lnTo>
                      <a:pt x="256" y="121"/>
                    </a:lnTo>
                    <a:lnTo>
                      <a:pt x="260" y="114"/>
                    </a:lnTo>
                    <a:lnTo>
                      <a:pt x="263" y="107"/>
                    </a:lnTo>
                    <a:lnTo>
                      <a:pt x="268" y="102"/>
                    </a:lnTo>
                    <a:lnTo>
                      <a:pt x="275" y="96"/>
                    </a:lnTo>
                    <a:lnTo>
                      <a:pt x="275" y="96"/>
                    </a:lnTo>
                    <a:lnTo>
                      <a:pt x="282" y="93"/>
                    </a:lnTo>
                    <a:lnTo>
                      <a:pt x="289" y="89"/>
                    </a:lnTo>
                    <a:lnTo>
                      <a:pt x="296" y="89"/>
                    </a:lnTo>
                    <a:lnTo>
                      <a:pt x="305" y="89"/>
                    </a:lnTo>
                    <a:lnTo>
                      <a:pt x="323" y="91"/>
                    </a:lnTo>
                    <a:lnTo>
                      <a:pt x="342" y="95"/>
                    </a:lnTo>
                    <a:lnTo>
                      <a:pt x="360" y="98"/>
                    </a:lnTo>
                    <a:lnTo>
                      <a:pt x="379" y="102"/>
                    </a:lnTo>
                    <a:lnTo>
                      <a:pt x="395" y="100"/>
                    </a:lnTo>
                    <a:lnTo>
                      <a:pt x="404" y="100"/>
                    </a:lnTo>
                    <a:lnTo>
                      <a:pt x="411" y="96"/>
                    </a:lnTo>
                    <a:lnTo>
                      <a:pt x="411" y="96"/>
                    </a:lnTo>
                    <a:lnTo>
                      <a:pt x="418" y="93"/>
                    </a:lnTo>
                    <a:lnTo>
                      <a:pt x="425" y="89"/>
                    </a:lnTo>
                    <a:lnTo>
                      <a:pt x="437" y="77"/>
                    </a:lnTo>
                    <a:lnTo>
                      <a:pt x="448" y="61"/>
                    </a:lnTo>
                    <a:lnTo>
                      <a:pt x="458" y="45"/>
                    </a:lnTo>
                    <a:lnTo>
                      <a:pt x="469" y="31"/>
                    </a:lnTo>
                    <a:lnTo>
                      <a:pt x="479" y="17"/>
                    </a:lnTo>
                    <a:lnTo>
                      <a:pt x="486" y="10"/>
                    </a:lnTo>
                    <a:lnTo>
                      <a:pt x="491" y="5"/>
                    </a:lnTo>
                    <a:lnTo>
                      <a:pt x="498" y="1"/>
                    </a:lnTo>
                    <a:lnTo>
                      <a:pt x="507" y="0"/>
                    </a:lnTo>
                    <a:lnTo>
                      <a:pt x="507" y="0"/>
                    </a:lnTo>
                    <a:lnTo>
                      <a:pt x="514" y="0"/>
                    </a:lnTo>
                    <a:lnTo>
                      <a:pt x="523" y="0"/>
                    </a:lnTo>
                    <a:lnTo>
                      <a:pt x="530" y="1"/>
                    </a:lnTo>
                    <a:lnTo>
                      <a:pt x="539" y="5"/>
                    </a:lnTo>
                    <a:lnTo>
                      <a:pt x="553" y="14"/>
                    </a:lnTo>
                    <a:lnTo>
                      <a:pt x="569" y="24"/>
                    </a:lnTo>
                    <a:lnTo>
                      <a:pt x="585" y="35"/>
                    </a:lnTo>
                    <a:lnTo>
                      <a:pt x="600" y="44"/>
                    </a:lnTo>
                    <a:lnTo>
                      <a:pt x="616" y="51"/>
                    </a:lnTo>
                    <a:lnTo>
                      <a:pt x="625" y="52"/>
                    </a:lnTo>
                    <a:lnTo>
                      <a:pt x="632" y="52"/>
                    </a:lnTo>
                    <a:lnTo>
                      <a:pt x="632" y="52"/>
                    </a:lnTo>
                    <a:close/>
                    <a:moveTo>
                      <a:pt x="804" y="219"/>
                    </a:moveTo>
                    <a:lnTo>
                      <a:pt x="804" y="219"/>
                    </a:lnTo>
                    <a:lnTo>
                      <a:pt x="776" y="209"/>
                    </a:lnTo>
                    <a:lnTo>
                      <a:pt x="748" y="200"/>
                    </a:lnTo>
                    <a:lnTo>
                      <a:pt x="720" y="193"/>
                    </a:lnTo>
                    <a:lnTo>
                      <a:pt x="693" y="188"/>
                    </a:lnTo>
                    <a:lnTo>
                      <a:pt x="665" y="186"/>
                    </a:lnTo>
                    <a:lnTo>
                      <a:pt x="637" y="184"/>
                    </a:lnTo>
                    <a:lnTo>
                      <a:pt x="611" y="184"/>
                    </a:lnTo>
                    <a:lnTo>
                      <a:pt x="585" y="188"/>
                    </a:lnTo>
                    <a:lnTo>
                      <a:pt x="556" y="191"/>
                    </a:lnTo>
                    <a:lnTo>
                      <a:pt x="530" y="196"/>
                    </a:lnTo>
                    <a:lnTo>
                      <a:pt x="506" y="203"/>
                    </a:lnTo>
                    <a:lnTo>
                      <a:pt x="479" y="212"/>
                    </a:lnTo>
                    <a:lnTo>
                      <a:pt x="455" y="221"/>
                    </a:lnTo>
                    <a:lnTo>
                      <a:pt x="432" y="233"/>
                    </a:lnTo>
                    <a:lnTo>
                      <a:pt x="407" y="246"/>
                    </a:lnTo>
                    <a:lnTo>
                      <a:pt x="386" y="260"/>
                    </a:lnTo>
                    <a:lnTo>
                      <a:pt x="363" y="274"/>
                    </a:lnTo>
                    <a:lnTo>
                      <a:pt x="344" y="291"/>
                    </a:lnTo>
                    <a:lnTo>
                      <a:pt x="323" y="309"/>
                    </a:lnTo>
                    <a:lnTo>
                      <a:pt x="305" y="328"/>
                    </a:lnTo>
                    <a:lnTo>
                      <a:pt x="288" y="348"/>
                    </a:lnTo>
                    <a:lnTo>
                      <a:pt x="270" y="369"/>
                    </a:lnTo>
                    <a:lnTo>
                      <a:pt x="256" y="391"/>
                    </a:lnTo>
                    <a:lnTo>
                      <a:pt x="242" y="414"/>
                    </a:lnTo>
                    <a:lnTo>
                      <a:pt x="230" y="437"/>
                    </a:lnTo>
                    <a:lnTo>
                      <a:pt x="217" y="462"/>
                    </a:lnTo>
                    <a:lnTo>
                      <a:pt x="209" y="488"/>
                    </a:lnTo>
                    <a:lnTo>
                      <a:pt x="200" y="514"/>
                    </a:lnTo>
                    <a:lnTo>
                      <a:pt x="195" y="543"/>
                    </a:lnTo>
                    <a:lnTo>
                      <a:pt x="189" y="571"/>
                    </a:lnTo>
                    <a:lnTo>
                      <a:pt x="186" y="599"/>
                    </a:lnTo>
                    <a:lnTo>
                      <a:pt x="186" y="629"/>
                    </a:lnTo>
                    <a:lnTo>
                      <a:pt x="186" y="629"/>
                    </a:lnTo>
                    <a:lnTo>
                      <a:pt x="186" y="658"/>
                    </a:lnTo>
                    <a:lnTo>
                      <a:pt x="189" y="687"/>
                    </a:lnTo>
                    <a:lnTo>
                      <a:pt x="193" y="715"/>
                    </a:lnTo>
                    <a:lnTo>
                      <a:pt x="200" y="743"/>
                    </a:lnTo>
                    <a:lnTo>
                      <a:pt x="207" y="769"/>
                    </a:lnTo>
                    <a:lnTo>
                      <a:pt x="216" y="795"/>
                    </a:lnTo>
                    <a:lnTo>
                      <a:pt x="226" y="820"/>
                    </a:lnTo>
                    <a:lnTo>
                      <a:pt x="238" y="845"/>
                    </a:lnTo>
                    <a:lnTo>
                      <a:pt x="253" y="868"/>
                    </a:lnTo>
                    <a:lnTo>
                      <a:pt x="268" y="890"/>
                    </a:lnTo>
                    <a:lnTo>
                      <a:pt x="284" y="911"/>
                    </a:lnTo>
                    <a:lnTo>
                      <a:pt x="302" y="933"/>
                    </a:lnTo>
                    <a:lnTo>
                      <a:pt x="321" y="952"/>
                    </a:lnTo>
                    <a:lnTo>
                      <a:pt x="340" y="969"/>
                    </a:lnTo>
                    <a:lnTo>
                      <a:pt x="361" y="987"/>
                    </a:lnTo>
                    <a:lnTo>
                      <a:pt x="383" y="1001"/>
                    </a:lnTo>
                    <a:lnTo>
                      <a:pt x="405" y="1017"/>
                    </a:lnTo>
                    <a:lnTo>
                      <a:pt x="428" y="1029"/>
                    </a:lnTo>
                    <a:lnTo>
                      <a:pt x="453" y="1040"/>
                    </a:lnTo>
                    <a:lnTo>
                      <a:pt x="477" y="1050"/>
                    </a:lnTo>
                    <a:lnTo>
                      <a:pt x="502" y="1059"/>
                    </a:lnTo>
                    <a:lnTo>
                      <a:pt x="528" y="1066"/>
                    </a:lnTo>
                    <a:lnTo>
                      <a:pt x="555" y="1071"/>
                    </a:lnTo>
                    <a:lnTo>
                      <a:pt x="581" y="1077"/>
                    </a:lnTo>
                    <a:lnTo>
                      <a:pt x="609" y="1078"/>
                    </a:lnTo>
                    <a:lnTo>
                      <a:pt x="636" y="1078"/>
                    </a:lnTo>
                    <a:lnTo>
                      <a:pt x="664" y="1078"/>
                    </a:lnTo>
                    <a:lnTo>
                      <a:pt x="692" y="1075"/>
                    </a:lnTo>
                    <a:lnTo>
                      <a:pt x="720" y="1070"/>
                    </a:lnTo>
                    <a:lnTo>
                      <a:pt x="748" y="1064"/>
                    </a:lnTo>
                    <a:lnTo>
                      <a:pt x="776" y="1055"/>
                    </a:lnTo>
                    <a:lnTo>
                      <a:pt x="804" y="1045"/>
                    </a:lnTo>
                    <a:lnTo>
                      <a:pt x="804" y="1045"/>
                    </a:lnTo>
                    <a:lnTo>
                      <a:pt x="831" y="1033"/>
                    </a:lnTo>
                    <a:lnTo>
                      <a:pt x="857" y="1019"/>
                    </a:lnTo>
                    <a:lnTo>
                      <a:pt x="881" y="1003"/>
                    </a:lnTo>
                    <a:lnTo>
                      <a:pt x="904" y="987"/>
                    </a:lnTo>
                    <a:lnTo>
                      <a:pt x="925" y="969"/>
                    </a:lnTo>
                    <a:lnTo>
                      <a:pt x="946" y="950"/>
                    </a:lnTo>
                    <a:lnTo>
                      <a:pt x="966" y="931"/>
                    </a:lnTo>
                    <a:lnTo>
                      <a:pt x="983" y="910"/>
                    </a:lnTo>
                    <a:lnTo>
                      <a:pt x="999" y="889"/>
                    </a:lnTo>
                    <a:lnTo>
                      <a:pt x="1013" y="866"/>
                    </a:lnTo>
                    <a:lnTo>
                      <a:pt x="1027" y="843"/>
                    </a:lnTo>
                    <a:lnTo>
                      <a:pt x="1038" y="818"/>
                    </a:lnTo>
                    <a:lnTo>
                      <a:pt x="1048" y="794"/>
                    </a:lnTo>
                    <a:lnTo>
                      <a:pt x="1057" y="769"/>
                    </a:lnTo>
                    <a:lnTo>
                      <a:pt x="1066" y="743"/>
                    </a:lnTo>
                    <a:lnTo>
                      <a:pt x="1071" y="716"/>
                    </a:lnTo>
                    <a:lnTo>
                      <a:pt x="1075" y="690"/>
                    </a:lnTo>
                    <a:lnTo>
                      <a:pt x="1078" y="664"/>
                    </a:lnTo>
                    <a:lnTo>
                      <a:pt x="1080" y="637"/>
                    </a:lnTo>
                    <a:lnTo>
                      <a:pt x="1078" y="611"/>
                    </a:lnTo>
                    <a:lnTo>
                      <a:pt x="1076" y="583"/>
                    </a:lnTo>
                    <a:lnTo>
                      <a:pt x="1073" y="557"/>
                    </a:lnTo>
                    <a:lnTo>
                      <a:pt x="1068" y="530"/>
                    </a:lnTo>
                    <a:lnTo>
                      <a:pt x="1061" y="504"/>
                    </a:lnTo>
                    <a:lnTo>
                      <a:pt x="1054" y="479"/>
                    </a:lnTo>
                    <a:lnTo>
                      <a:pt x="1043" y="453"/>
                    </a:lnTo>
                    <a:lnTo>
                      <a:pt x="1031" y="428"/>
                    </a:lnTo>
                    <a:lnTo>
                      <a:pt x="1017" y="404"/>
                    </a:lnTo>
                    <a:lnTo>
                      <a:pt x="1003" y="379"/>
                    </a:lnTo>
                    <a:lnTo>
                      <a:pt x="985" y="356"/>
                    </a:lnTo>
                    <a:lnTo>
                      <a:pt x="968" y="335"/>
                    </a:lnTo>
                    <a:lnTo>
                      <a:pt x="946" y="312"/>
                    </a:lnTo>
                    <a:lnTo>
                      <a:pt x="946" y="312"/>
                    </a:lnTo>
                    <a:lnTo>
                      <a:pt x="931" y="298"/>
                    </a:lnTo>
                    <a:lnTo>
                      <a:pt x="915" y="284"/>
                    </a:lnTo>
                    <a:lnTo>
                      <a:pt x="880" y="258"/>
                    </a:lnTo>
                    <a:lnTo>
                      <a:pt x="843" y="237"/>
                    </a:lnTo>
                    <a:lnTo>
                      <a:pt x="804" y="219"/>
                    </a:lnTo>
                    <a:lnTo>
                      <a:pt x="804" y="219"/>
                    </a:lnTo>
                    <a:close/>
                    <a:moveTo>
                      <a:pt x="632" y="265"/>
                    </a:moveTo>
                    <a:lnTo>
                      <a:pt x="632" y="265"/>
                    </a:lnTo>
                    <a:lnTo>
                      <a:pt x="671" y="267"/>
                    </a:lnTo>
                    <a:lnTo>
                      <a:pt x="706" y="272"/>
                    </a:lnTo>
                    <a:lnTo>
                      <a:pt x="741" y="281"/>
                    </a:lnTo>
                    <a:lnTo>
                      <a:pt x="774" y="293"/>
                    </a:lnTo>
                    <a:lnTo>
                      <a:pt x="808" y="309"/>
                    </a:lnTo>
                    <a:lnTo>
                      <a:pt x="838" y="328"/>
                    </a:lnTo>
                    <a:lnTo>
                      <a:pt x="866" y="349"/>
                    </a:lnTo>
                    <a:lnTo>
                      <a:pt x="892" y="372"/>
                    </a:lnTo>
                    <a:lnTo>
                      <a:pt x="915" y="398"/>
                    </a:lnTo>
                    <a:lnTo>
                      <a:pt x="936" y="427"/>
                    </a:lnTo>
                    <a:lnTo>
                      <a:pt x="955" y="456"/>
                    </a:lnTo>
                    <a:lnTo>
                      <a:pt x="971" y="488"/>
                    </a:lnTo>
                    <a:lnTo>
                      <a:pt x="983" y="523"/>
                    </a:lnTo>
                    <a:lnTo>
                      <a:pt x="992" y="558"/>
                    </a:lnTo>
                    <a:lnTo>
                      <a:pt x="997" y="593"/>
                    </a:lnTo>
                    <a:lnTo>
                      <a:pt x="999" y="632"/>
                    </a:lnTo>
                    <a:lnTo>
                      <a:pt x="999" y="632"/>
                    </a:lnTo>
                    <a:lnTo>
                      <a:pt x="997" y="669"/>
                    </a:lnTo>
                    <a:lnTo>
                      <a:pt x="992" y="706"/>
                    </a:lnTo>
                    <a:lnTo>
                      <a:pt x="983" y="741"/>
                    </a:lnTo>
                    <a:lnTo>
                      <a:pt x="971" y="774"/>
                    </a:lnTo>
                    <a:lnTo>
                      <a:pt x="955" y="806"/>
                    </a:lnTo>
                    <a:lnTo>
                      <a:pt x="936" y="836"/>
                    </a:lnTo>
                    <a:lnTo>
                      <a:pt x="915" y="864"/>
                    </a:lnTo>
                    <a:lnTo>
                      <a:pt x="892" y="890"/>
                    </a:lnTo>
                    <a:lnTo>
                      <a:pt x="866" y="915"/>
                    </a:lnTo>
                    <a:lnTo>
                      <a:pt x="838" y="936"/>
                    </a:lnTo>
                    <a:lnTo>
                      <a:pt x="808" y="954"/>
                    </a:lnTo>
                    <a:lnTo>
                      <a:pt x="774" y="969"/>
                    </a:lnTo>
                    <a:lnTo>
                      <a:pt x="741" y="982"/>
                    </a:lnTo>
                    <a:lnTo>
                      <a:pt x="706" y="990"/>
                    </a:lnTo>
                    <a:lnTo>
                      <a:pt x="671" y="996"/>
                    </a:lnTo>
                    <a:lnTo>
                      <a:pt x="632" y="998"/>
                    </a:lnTo>
                    <a:lnTo>
                      <a:pt x="632" y="998"/>
                    </a:lnTo>
                    <a:lnTo>
                      <a:pt x="595" y="996"/>
                    </a:lnTo>
                    <a:lnTo>
                      <a:pt x="558" y="990"/>
                    </a:lnTo>
                    <a:lnTo>
                      <a:pt x="523" y="982"/>
                    </a:lnTo>
                    <a:lnTo>
                      <a:pt x="490" y="969"/>
                    </a:lnTo>
                    <a:lnTo>
                      <a:pt x="458" y="954"/>
                    </a:lnTo>
                    <a:lnTo>
                      <a:pt x="428" y="936"/>
                    </a:lnTo>
                    <a:lnTo>
                      <a:pt x="398" y="915"/>
                    </a:lnTo>
                    <a:lnTo>
                      <a:pt x="374" y="890"/>
                    </a:lnTo>
                    <a:lnTo>
                      <a:pt x="349" y="864"/>
                    </a:lnTo>
                    <a:lnTo>
                      <a:pt x="328" y="836"/>
                    </a:lnTo>
                    <a:lnTo>
                      <a:pt x="311" y="806"/>
                    </a:lnTo>
                    <a:lnTo>
                      <a:pt x="295" y="774"/>
                    </a:lnTo>
                    <a:lnTo>
                      <a:pt x="282" y="741"/>
                    </a:lnTo>
                    <a:lnTo>
                      <a:pt x="274" y="706"/>
                    </a:lnTo>
                    <a:lnTo>
                      <a:pt x="268" y="669"/>
                    </a:lnTo>
                    <a:lnTo>
                      <a:pt x="267" y="632"/>
                    </a:lnTo>
                    <a:lnTo>
                      <a:pt x="267" y="632"/>
                    </a:lnTo>
                    <a:lnTo>
                      <a:pt x="268" y="593"/>
                    </a:lnTo>
                    <a:lnTo>
                      <a:pt x="274" y="558"/>
                    </a:lnTo>
                    <a:lnTo>
                      <a:pt x="282" y="523"/>
                    </a:lnTo>
                    <a:lnTo>
                      <a:pt x="295" y="488"/>
                    </a:lnTo>
                    <a:lnTo>
                      <a:pt x="311" y="456"/>
                    </a:lnTo>
                    <a:lnTo>
                      <a:pt x="328" y="427"/>
                    </a:lnTo>
                    <a:lnTo>
                      <a:pt x="349" y="398"/>
                    </a:lnTo>
                    <a:lnTo>
                      <a:pt x="374" y="372"/>
                    </a:lnTo>
                    <a:lnTo>
                      <a:pt x="398" y="349"/>
                    </a:lnTo>
                    <a:lnTo>
                      <a:pt x="428" y="328"/>
                    </a:lnTo>
                    <a:lnTo>
                      <a:pt x="458" y="309"/>
                    </a:lnTo>
                    <a:lnTo>
                      <a:pt x="490" y="293"/>
                    </a:lnTo>
                    <a:lnTo>
                      <a:pt x="523" y="281"/>
                    </a:lnTo>
                    <a:lnTo>
                      <a:pt x="558" y="272"/>
                    </a:lnTo>
                    <a:lnTo>
                      <a:pt x="595" y="267"/>
                    </a:lnTo>
                    <a:lnTo>
                      <a:pt x="632" y="265"/>
                    </a:lnTo>
                    <a:lnTo>
                      <a:pt x="632" y="265"/>
                    </a:lnTo>
                    <a:close/>
                    <a:moveTo>
                      <a:pt x="657" y="376"/>
                    </a:moveTo>
                    <a:lnTo>
                      <a:pt x="720" y="511"/>
                    </a:lnTo>
                    <a:lnTo>
                      <a:pt x="867" y="528"/>
                    </a:lnTo>
                    <a:lnTo>
                      <a:pt x="867" y="528"/>
                    </a:lnTo>
                    <a:lnTo>
                      <a:pt x="876" y="530"/>
                    </a:lnTo>
                    <a:lnTo>
                      <a:pt x="881" y="534"/>
                    </a:lnTo>
                    <a:lnTo>
                      <a:pt x="887" y="539"/>
                    </a:lnTo>
                    <a:lnTo>
                      <a:pt x="890" y="546"/>
                    </a:lnTo>
                    <a:lnTo>
                      <a:pt x="890" y="546"/>
                    </a:lnTo>
                    <a:lnTo>
                      <a:pt x="892" y="555"/>
                    </a:lnTo>
                    <a:lnTo>
                      <a:pt x="890" y="562"/>
                    </a:lnTo>
                    <a:lnTo>
                      <a:pt x="889" y="569"/>
                    </a:lnTo>
                    <a:lnTo>
                      <a:pt x="883" y="574"/>
                    </a:lnTo>
                    <a:lnTo>
                      <a:pt x="773" y="676"/>
                    </a:lnTo>
                    <a:lnTo>
                      <a:pt x="802" y="824"/>
                    </a:lnTo>
                    <a:lnTo>
                      <a:pt x="802" y="824"/>
                    </a:lnTo>
                    <a:lnTo>
                      <a:pt x="802" y="831"/>
                    </a:lnTo>
                    <a:lnTo>
                      <a:pt x="801" y="838"/>
                    </a:lnTo>
                    <a:lnTo>
                      <a:pt x="797" y="845"/>
                    </a:lnTo>
                    <a:lnTo>
                      <a:pt x="792" y="850"/>
                    </a:lnTo>
                    <a:lnTo>
                      <a:pt x="792" y="850"/>
                    </a:lnTo>
                    <a:lnTo>
                      <a:pt x="785" y="853"/>
                    </a:lnTo>
                    <a:lnTo>
                      <a:pt x="778" y="855"/>
                    </a:lnTo>
                    <a:lnTo>
                      <a:pt x="771" y="853"/>
                    </a:lnTo>
                    <a:lnTo>
                      <a:pt x="764" y="852"/>
                    </a:lnTo>
                    <a:lnTo>
                      <a:pt x="632" y="778"/>
                    </a:lnTo>
                    <a:lnTo>
                      <a:pt x="502" y="852"/>
                    </a:lnTo>
                    <a:lnTo>
                      <a:pt x="502" y="852"/>
                    </a:lnTo>
                    <a:lnTo>
                      <a:pt x="495" y="853"/>
                    </a:lnTo>
                    <a:lnTo>
                      <a:pt x="488" y="855"/>
                    </a:lnTo>
                    <a:lnTo>
                      <a:pt x="479" y="853"/>
                    </a:lnTo>
                    <a:lnTo>
                      <a:pt x="472" y="850"/>
                    </a:lnTo>
                    <a:lnTo>
                      <a:pt x="472" y="850"/>
                    </a:lnTo>
                    <a:lnTo>
                      <a:pt x="467" y="845"/>
                    </a:lnTo>
                    <a:lnTo>
                      <a:pt x="463" y="838"/>
                    </a:lnTo>
                    <a:lnTo>
                      <a:pt x="462" y="831"/>
                    </a:lnTo>
                    <a:lnTo>
                      <a:pt x="462" y="824"/>
                    </a:lnTo>
                    <a:lnTo>
                      <a:pt x="491" y="676"/>
                    </a:lnTo>
                    <a:lnTo>
                      <a:pt x="383" y="574"/>
                    </a:lnTo>
                    <a:lnTo>
                      <a:pt x="383" y="574"/>
                    </a:lnTo>
                    <a:lnTo>
                      <a:pt x="377" y="569"/>
                    </a:lnTo>
                    <a:lnTo>
                      <a:pt x="374" y="562"/>
                    </a:lnTo>
                    <a:lnTo>
                      <a:pt x="374" y="555"/>
                    </a:lnTo>
                    <a:lnTo>
                      <a:pt x="374" y="546"/>
                    </a:lnTo>
                    <a:lnTo>
                      <a:pt x="374" y="546"/>
                    </a:lnTo>
                    <a:lnTo>
                      <a:pt x="377" y="539"/>
                    </a:lnTo>
                    <a:lnTo>
                      <a:pt x="383" y="534"/>
                    </a:lnTo>
                    <a:lnTo>
                      <a:pt x="390" y="530"/>
                    </a:lnTo>
                    <a:lnTo>
                      <a:pt x="397" y="528"/>
                    </a:lnTo>
                    <a:lnTo>
                      <a:pt x="546" y="511"/>
                    </a:lnTo>
                    <a:lnTo>
                      <a:pt x="607" y="376"/>
                    </a:lnTo>
                    <a:lnTo>
                      <a:pt x="607" y="376"/>
                    </a:lnTo>
                    <a:lnTo>
                      <a:pt x="613" y="369"/>
                    </a:lnTo>
                    <a:lnTo>
                      <a:pt x="618" y="363"/>
                    </a:lnTo>
                    <a:lnTo>
                      <a:pt x="625" y="360"/>
                    </a:lnTo>
                    <a:lnTo>
                      <a:pt x="632" y="360"/>
                    </a:lnTo>
                    <a:lnTo>
                      <a:pt x="632" y="360"/>
                    </a:lnTo>
                    <a:lnTo>
                      <a:pt x="641" y="360"/>
                    </a:lnTo>
                    <a:lnTo>
                      <a:pt x="648" y="363"/>
                    </a:lnTo>
                    <a:lnTo>
                      <a:pt x="653" y="369"/>
                    </a:lnTo>
                    <a:lnTo>
                      <a:pt x="657" y="376"/>
                    </a:lnTo>
                    <a:lnTo>
                      <a:pt x="657" y="376"/>
                    </a:lnTo>
                    <a:close/>
                  </a:path>
                </a:pathLst>
              </a:custGeom>
              <a:solidFill>
                <a:srgbClr val="0D4081"/>
              </a:solidFill>
              <a:ln>
                <a:solidFill>
                  <a:srgbClr val="0E5249"/>
                </a:solidFill>
              </a:ln>
              <a:effectLst>
                <a:innerShdw blurRad="25400" dist="12700" dir="16200000">
                  <a:prstClr val="black">
                    <a:alpha val="77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ko-KR" altLang="en-US"/>
              </a:p>
            </p:txBody>
          </p:sp>
        </p:grpSp>
      </p:grpSp>
      <p:sp>
        <p:nvSpPr>
          <p:cNvPr id="14" name="矩形: 圆角 13"/>
          <p:cNvSpPr/>
          <p:nvPr/>
        </p:nvSpPr>
        <p:spPr>
          <a:xfrm>
            <a:off x="2771775" y="3179105"/>
            <a:ext cx="6648450" cy="1088819"/>
          </a:xfrm>
          <a:prstGeom prst="roundRect">
            <a:avLst/>
          </a:prstGeom>
          <a:solidFill>
            <a:srgbClr val="0D408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6" name="直接连接符 15"/>
          <p:cNvCxnSpPr/>
          <p:nvPr/>
        </p:nvCxnSpPr>
        <p:spPr>
          <a:xfrm>
            <a:off x="3069965" y="4102990"/>
            <a:ext cx="587670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3181570" y="3385190"/>
            <a:ext cx="5695510" cy="648512"/>
          </a:xfrm>
          <a:prstGeom prst="rect">
            <a:avLst/>
          </a:prstGeom>
          <a:noFill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zh-CN" altLang="en-US" sz="3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培训学员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069965" y="3323508"/>
            <a:ext cx="587670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3"/>
          <p:cNvGrpSpPr/>
          <p:nvPr/>
        </p:nvGrpSpPr>
        <p:grpSpPr bwMode="auto">
          <a:xfrm>
            <a:off x="-2" y="-23918"/>
            <a:ext cx="12192001" cy="262135"/>
            <a:chOff x="5350616" y="1238297"/>
            <a:chExt cx="4631670" cy="76200"/>
          </a:xfrm>
        </p:grpSpPr>
        <p:sp>
          <p:nvSpPr>
            <p:cNvPr id="39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40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42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43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44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/>
          <p:nvPr/>
        </p:nvSpPr>
        <p:spPr>
          <a:xfrm>
            <a:off x="938663" y="1137470"/>
            <a:ext cx="10314673" cy="5129073"/>
          </a:xfrm>
          <a:prstGeom prst="rect">
            <a:avLst/>
          </a:prstGeom>
          <a:noFill/>
          <a:ln>
            <a:solidFill>
              <a:srgbClr val="0D408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4311806" y="813052"/>
            <a:ext cx="3568388" cy="584397"/>
            <a:chOff x="2838450" y="3343765"/>
            <a:chExt cx="6648450" cy="1088819"/>
          </a:xfrm>
        </p:grpSpPr>
        <p:sp>
          <p:nvSpPr>
            <p:cNvPr id="86" name="矩形: 圆角 85"/>
            <p:cNvSpPr/>
            <p:nvPr/>
          </p:nvSpPr>
          <p:spPr>
            <a:xfrm>
              <a:off x="2838450" y="3343765"/>
              <a:ext cx="6648450" cy="1088819"/>
            </a:xfrm>
            <a:prstGeom prst="roundRect">
              <a:avLst/>
            </a:prstGeom>
            <a:solidFill>
              <a:srgbClr val="0D408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87" name="直接连接符 86"/>
            <p:cNvCxnSpPr/>
            <p:nvPr/>
          </p:nvCxnSpPr>
          <p:spPr>
            <a:xfrm>
              <a:off x="3136640" y="4267650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ctangle 3"/>
            <p:cNvSpPr txBox="1">
              <a:spLocks noChangeArrowheads="1"/>
            </p:cNvSpPr>
            <p:nvPr/>
          </p:nvSpPr>
          <p:spPr bwMode="auto">
            <a:xfrm>
              <a:off x="3239870" y="3538080"/>
              <a:ext cx="5695509" cy="749528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n-US" altLang="zh-CN" sz="20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20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七）考试查询</a:t>
              </a:r>
            </a:p>
          </p:txBody>
        </p:sp>
        <p:cxnSp>
          <p:nvCxnSpPr>
            <p:cNvPr id="89" name="直接连接符 88"/>
            <p:cNvCxnSpPr/>
            <p:nvPr/>
          </p:nvCxnSpPr>
          <p:spPr>
            <a:xfrm>
              <a:off x="3136640" y="3488168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33"/>
          <p:cNvGrpSpPr/>
          <p:nvPr/>
        </p:nvGrpSpPr>
        <p:grpSpPr bwMode="auto">
          <a:xfrm>
            <a:off x="-2" y="-23918"/>
            <a:ext cx="12192001" cy="262135"/>
            <a:chOff x="5350616" y="1238297"/>
            <a:chExt cx="4631670" cy="76200"/>
          </a:xfrm>
        </p:grpSpPr>
        <p:sp>
          <p:nvSpPr>
            <p:cNvPr id="55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56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0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1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2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grpSp>
        <p:nvGrpSpPr>
          <p:cNvPr id="63" name="组合 33"/>
          <p:cNvGrpSpPr/>
          <p:nvPr/>
        </p:nvGrpSpPr>
        <p:grpSpPr bwMode="auto">
          <a:xfrm flipH="1">
            <a:off x="0" y="6620278"/>
            <a:ext cx="12192001" cy="262135"/>
            <a:chOff x="5350616" y="1238297"/>
            <a:chExt cx="4631670" cy="76200"/>
          </a:xfrm>
        </p:grpSpPr>
        <p:sp>
          <p:nvSpPr>
            <p:cNvPr id="64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5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6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7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8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sp>
        <p:nvSpPr>
          <p:cNvPr id="81" name="Text Box 17"/>
          <p:cNvSpPr txBox="1">
            <a:spLocks noChangeArrowheads="1"/>
          </p:cNvSpPr>
          <p:nvPr/>
        </p:nvSpPr>
        <p:spPr bwMode="black">
          <a:xfrm>
            <a:off x="1498610" y="2339670"/>
            <a:ext cx="9188440" cy="831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D17E7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学员考试查询页面可按照姓名、身份证号和手机号进行查询。点击“导出”可导出学员情况。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550545" y="1559205"/>
            <a:ext cx="36786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FFB10D"/>
                </a:solidFill>
                <a:latin typeface="方正兰亭中黑_GBK" pitchFamily="2" charset="-122"/>
                <a:ea typeface="方正兰亭中黑_GBK" pitchFamily="2" charset="-122"/>
              </a:rPr>
              <a:t>考试查询</a:t>
            </a:r>
          </a:p>
        </p:txBody>
      </p:sp>
      <p:sp>
        <p:nvSpPr>
          <p:cNvPr id="27" name="矩形 26"/>
          <p:cNvSpPr/>
          <p:nvPr/>
        </p:nvSpPr>
        <p:spPr>
          <a:xfrm>
            <a:off x="1722907" y="2086584"/>
            <a:ext cx="962025" cy="45719"/>
          </a:xfrm>
          <a:prstGeom prst="rect">
            <a:avLst/>
          </a:prstGeom>
          <a:solidFill>
            <a:srgbClr val="0D4081"/>
          </a:solidFill>
          <a:ln>
            <a:solidFill>
              <a:srgbClr val="0D40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D2112721-32B0-4527-AF23-895D2656582F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621592" y="3686821"/>
            <a:ext cx="8948815" cy="1446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57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/>
          <p:nvPr/>
        </p:nvSpPr>
        <p:spPr>
          <a:xfrm>
            <a:off x="938663" y="1137470"/>
            <a:ext cx="10314673" cy="5129073"/>
          </a:xfrm>
          <a:prstGeom prst="rect">
            <a:avLst/>
          </a:prstGeom>
          <a:noFill/>
          <a:ln>
            <a:solidFill>
              <a:srgbClr val="0D408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4311806" y="813052"/>
            <a:ext cx="3568388" cy="584397"/>
            <a:chOff x="2838450" y="3343765"/>
            <a:chExt cx="6648450" cy="1088819"/>
          </a:xfrm>
        </p:grpSpPr>
        <p:sp>
          <p:nvSpPr>
            <p:cNvPr id="86" name="矩形: 圆角 85"/>
            <p:cNvSpPr/>
            <p:nvPr/>
          </p:nvSpPr>
          <p:spPr>
            <a:xfrm>
              <a:off x="2838450" y="3343765"/>
              <a:ext cx="6648450" cy="1088819"/>
            </a:xfrm>
            <a:prstGeom prst="roundRect">
              <a:avLst/>
            </a:prstGeom>
            <a:solidFill>
              <a:srgbClr val="0D408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87" name="直接连接符 86"/>
            <p:cNvCxnSpPr/>
            <p:nvPr/>
          </p:nvCxnSpPr>
          <p:spPr>
            <a:xfrm>
              <a:off x="3136640" y="4267650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ctangle 3"/>
            <p:cNvSpPr txBox="1">
              <a:spLocks noChangeArrowheads="1"/>
            </p:cNvSpPr>
            <p:nvPr/>
          </p:nvSpPr>
          <p:spPr bwMode="auto">
            <a:xfrm>
              <a:off x="3239870" y="3538080"/>
              <a:ext cx="5695509" cy="749528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n-US" altLang="zh-CN" sz="20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20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八）成绩查询</a:t>
              </a:r>
            </a:p>
          </p:txBody>
        </p:sp>
        <p:cxnSp>
          <p:nvCxnSpPr>
            <p:cNvPr id="89" name="直接连接符 88"/>
            <p:cNvCxnSpPr/>
            <p:nvPr/>
          </p:nvCxnSpPr>
          <p:spPr>
            <a:xfrm>
              <a:off x="3136640" y="3488168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33"/>
          <p:cNvGrpSpPr/>
          <p:nvPr/>
        </p:nvGrpSpPr>
        <p:grpSpPr bwMode="auto">
          <a:xfrm>
            <a:off x="-2" y="-23918"/>
            <a:ext cx="12192001" cy="262135"/>
            <a:chOff x="5350616" y="1238297"/>
            <a:chExt cx="4631670" cy="76200"/>
          </a:xfrm>
        </p:grpSpPr>
        <p:sp>
          <p:nvSpPr>
            <p:cNvPr id="55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56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0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1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2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grpSp>
        <p:nvGrpSpPr>
          <p:cNvPr id="63" name="组合 33"/>
          <p:cNvGrpSpPr/>
          <p:nvPr/>
        </p:nvGrpSpPr>
        <p:grpSpPr bwMode="auto">
          <a:xfrm flipH="1">
            <a:off x="0" y="6620278"/>
            <a:ext cx="12192001" cy="262135"/>
            <a:chOff x="5350616" y="1238297"/>
            <a:chExt cx="4631670" cy="76200"/>
          </a:xfrm>
        </p:grpSpPr>
        <p:sp>
          <p:nvSpPr>
            <p:cNvPr id="64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5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6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7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8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sp>
        <p:nvSpPr>
          <p:cNvPr id="81" name="Text Box 17"/>
          <p:cNvSpPr txBox="1">
            <a:spLocks noChangeArrowheads="1"/>
          </p:cNvSpPr>
          <p:nvPr/>
        </p:nvSpPr>
        <p:spPr bwMode="black">
          <a:xfrm>
            <a:off x="1498610" y="2339670"/>
            <a:ext cx="9188440" cy="831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D17E7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学员成绩查询页面可按照姓名、身份证号、手机号和准考证号进行查询。点击“导出”可导出学员成绩情况。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550545" y="1559205"/>
            <a:ext cx="36786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FFB10D"/>
                </a:solidFill>
                <a:latin typeface="方正兰亭中黑_GBK" pitchFamily="2" charset="-122"/>
                <a:ea typeface="方正兰亭中黑_GBK" pitchFamily="2" charset="-122"/>
              </a:rPr>
              <a:t>考试成绩查询</a:t>
            </a:r>
          </a:p>
        </p:txBody>
      </p:sp>
      <p:sp>
        <p:nvSpPr>
          <p:cNvPr id="27" name="矩形 26"/>
          <p:cNvSpPr/>
          <p:nvPr/>
        </p:nvSpPr>
        <p:spPr>
          <a:xfrm>
            <a:off x="1722907" y="2086584"/>
            <a:ext cx="962025" cy="45719"/>
          </a:xfrm>
          <a:prstGeom prst="rect">
            <a:avLst/>
          </a:prstGeom>
          <a:solidFill>
            <a:srgbClr val="0D4081"/>
          </a:solidFill>
          <a:ln>
            <a:solidFill>
              <a:srgbClr val="0D40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E4BC8677-21AD-48A4-8DC4-8E91159495F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619244" y="3729226"/>
            <a:ext cx="8953511" cy="1304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09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/>
          <p:nvPr/>
        </p:nvSpPr>
        <p:spPr>
          <a:xfrm>
            <a:off x="938663" y="1137470"/>
            <a:ext cx="10314673" cy="5129073"/>
          </a:xfrm>
          <a:prstGeom prst="rect">
            <a:avLst/>
          </a:prstGeom>
          <a:noFill/>
          <a:ln>
            <a:solidFill>
              <a:srgbClr val="0D408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4311806" y="813052"/>
            <a:ext cx="3568388" cy="584397"/>
            <a:chOff x="2838450" y="3343765"/>
            <a:chExt cx="6648450" cy="1088819"/>
          </a:xfrm>
        </p:grpSpPr>
        <p:sp>
          <p:nvSpPr>
            <p:cNvPr id="86" name="矩形: 圆角 85"/>
            <p:cNvSpPr/>
            <p:nvPr/>
          </p:nvSpPr>
          <p:spPr>
            <a:xfrm>
              <a:off x="2838450" y="3343765"/>
              <a:ext cx="6648450" cy="1088819"/>
            </a:xfrm>
            <a:prstGeom prst="roundRect">
              <a:avLst/>
            </a:prstGeom>
            <a:solidFill>
              <a:srgbClr val="0D408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87" name="直接连接符 86"/>
            <p:cNvCxnSpPr/>
            <p:nvPr/>
          </p:nvCxnSpPr>
          <p:spPr>
            <a:xfrm>
              <a:off x="3136640" y="4267650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ctangle 3"/>
            <p:cNvSpPr txBox="1">
              <a:spLocks noChangeArrowheads="1"/>
            </p:cNvSpPr>
            <p:nvPr/>
          </p:nvSpPr>
          <p:spPr bwMode="auto">
            <a:xfrm>
              <a:off x="3239870" y="3538080"/>
              <a:ext cx="5695509" cy="749528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n-US" altLang="zh-CN" sz="20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20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九）历史成绩</a:t>
              </a:r>
            </a:p>
          </p:txBody>
        </p:sp>
        <p:cxnSp>
          <p:nvCxnSpPr>
            <p:cNvPr id="89" name="直接连接符 88"/>
            <p:cNvCxnSpPr/>
            <p:nvPr/>
          </p:nvCxnSpPr>
          <p:spPr>
            <a:xfrm>
              <a:off x="3136640" y="3488168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33"/>
          <p:cNvGrpSpPr/>
          <p:nvPr/>
        </p:nvGrpSpPr>
        <p:grpSpPr bwMode="auto">
          <a:xfrm>
            <a:off x="-2" y="-23918"/>
            <a:ext cx="12192001" cy="262135"/>
            <a:chOff x="5350616" y="1238297"/>
            <a:chExt cx="4631670" cy="76200"/>
          </a:xfrm>
        </p:grpSpPr>
        <p:sp>
          <p:nvSpPr>
            <p:cNvPr id="55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56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0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1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2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grpSp>
        <p:nvGrpSpPr>
          <p:cNvPr id="63" name="组合 33"/>
          <p:cNvGrpSpPr/>
          <p:nvPr/>
        </p:nvGrpSpPr>
        <p:grpSpPr bwMode="auto">
          <a:xfrm flipH="1">
            <a:off x="0" y="6620278"/>
            <a:ext cx="12192001" cy="262135"/>
            <a:chOff x="5350616" y="1238297"/>
            <a:chExt cx="4631670" cy="76200"/>
          </a:xfrm>
        </p:grpSpPr>
        <p:sp>
          <p:nvSpPr>
            <p:cNvPr id="64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5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6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7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8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sp>
        <p:nvSpPr>
          <p:cNvPr id="81" name="Text Box 17"/>
          <p:cNvSpPr txBox="1">
            <a:spLocks noChangeArrowheads="1"/>
          </p:cNvSpPr>
          <p:nvPr/>
        </p:nvSpPr>
        <p:spPr bwMode="black">
          <a:xfrm>
            <a:off x="1498610" y="2339670"/>
            <a:ext cx="9188440" cy="831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D17E7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历史成绩查询页面可按照姓名、身份证号、年份进行查询。点击“导出”可导出本单位历史成绩情况。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550545" y="1559205"/>
            <a:ext cx="36786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FFB10D"/>
                </a:solidFill>
                <a:latin typeface="方正兰亭中黑_GBK" pitchFamily="2" charset="-122"/>
                <a:ea typeface="方正兰亭中黑_GBK" pitchFamily="2" charset="-122"/>
              </a:rPr>
              <a:t>历史成绩查询</a:t>
            </a:r>
          </a:p>
        </p:txBody>
      </p:sp>
      <p:sp>
        <p:nvSpPr>
          <p:cNvPr id="27" name="矩形 26"/>
          <p:cNvSpPr/>
          <p:nvPr/>
        </p:nvSpPr>
        <p:spPr>
          <a:xfrm>
            <a:off x="1722907" y="2086584"/>
            <a:ext cx="962025" cy="45719"/>
          </a:xfrm>
          <a:prstGeom prst="rect">
            <a:avLst/>
          </a:prstGeom>
          <a:solidFill>
            <a:srgbClr val="0D4081"/>
          </a:solidFill>
          <a:ln>
            <a:solidFill>
              <a:srgbClr val="0D40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380029BA-2081-4E26-8F6B-278E72325049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802103" y="3429000"/>
            <a:ext cx="8493669" cy="238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793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/>
          <p:nvPr/>
        </p:nvSpPr>
        <p:spPr>
          <a:xfrm>
            <a:off x="938663" y="1137470"/>
            <a:ext cx="10314673" cy="5129073"/>
          </a:xfrm>
          <a:prstGeom prst="rect">
            <a:avLst/>
          </a:prstGeom>
          <a:noFill/>
          <a:ln>
            <a:solidFill>
              <a:srgbClr val="0D408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4311806" y="813052"/>
            <a:ext cx="3568388" cy="584397"/>
            <a:chOff x="2838450" y="3343765"/>
            <a:chExt cx="6648450" cy="1088819"/>
          </a:xfrm>
        </p:grpSpPr>
        <p:sp>
          <p:nvSpPr>
            <p:cNvPr id="86" name="矩形: 圆角 85"/>
            <p:cNvSpPr/>
            <p:nvPr/>
          </p:nvSpPr>
          <p:spPr>
            <a:xfrm>
              <a:off x="2838450" y="3343765"/>
              <a:ext cx="6648450" cy="1088819"/>
            </a:xfrm>
            <a:prstGeom prst="roundRect">
              <a:avLst/>
            </a:prstGeom>
            <a:solidFill>
              <a:srgbClr val="0D408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87" name="直接连接符 86"/>
            <p:cNvCxnSpPr/>
            <p:nvPr/>
          </p:nvCxnSpPr>
          <p:spPr>
            <a:xfrm>
              <a:off x="3136640" y="4267650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ctangle 3"/>
            <p:cNvSpPr txBox="1">
              <a:spLocks noChangeArrowheads="1"/>
            </p:cNvSpPr>
            <p:nvPr/>
          </p:nvSpPr>
          <p:spPr bwMode="auto">
            <a:xfrm>
              <a:off x="3239870" y="3538080"/>
              <a:ext cx="5695509" cy="749528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n-US" altLang="zh-CN" sz="20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20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十）成绩反馈</a:t>
              </a:r>
            </a:p>
          </p:txBody>
        </p:sp>
        <p:cxnSp>
          <p:nvCxnSpPr>
            <p:cNvPr id="89" name="直接连接符 88"/>
            <p:cNvCxnSpPr/>
            <p:nvPr/>
          </p:nvCxnSpPr>
          <p:spPr>
            <a:xfrm>
              <a:off x="3136640" y="3488168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33"/>
          <p:cNvGrpSpPr/>
          <p:nvPr/>
        </p:nvGrpSpPr>
        <p:grpSpPr bwMode="auto">
          <a:xfrm>
            <a:off x="-2" y="-23918"/>
            <a:ext cx="12192001" cy="262135"/>
            <a:chOff x="5350616" y="1238297"/>
            <a:chExt cx="4631670" cy="76200"/>
          </a:xfrm>
        </p:grpSpPr>
        <p:sp>
          <p:nvSpPr>
            <p:cNvPr id="55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56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0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1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2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grpSp>
        <p:nvGrpSpPr>
          <p:cNvPr id="63" name="组合 33"/>
          <p:cNvGrpSpPr/>
          <p:nvPr/>
        </p:nvGrpSpPr>
        <p:grpSpPr bwMode="auto">
          <a:xfrm flipH="1">
            <a:off x="0" y="6620278"/>
            <a:ext cx="12192001" cy="262135"/>
            <a:chOff x="5350616" y="1238297"/>
            <a:chExt cx="4631670" cy="76200"/>
          </a:xfrm>
        </p:grpSpPr>
        <p:sp>
          <p:nvSpPr>
            <p:cNvPr id="64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5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6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7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8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sp>
        <p:nvSpPr>
          <p:cNvPr id="81" name="Text Box 17"/>
          <p:cNvSpPr txBox="1">
            <a:spLocks noChangeArrowheads="1"/>
          </p:cNvSpPr>
          <p:nvPr/>
        </p:nvSpPr>
        <p:spPr bwMode="black">
          <a:xfrm>
            <a:off x="1498610" y="2339670"/>
            <a:ext cx="9188440" cy="1607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D17E7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学员有历史成绩但无法查询到，学员提交历史成绩反馈，需高校管理员进行审核，审核系统中点击“岗前考试”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—“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成绩反馈”，进入审核页面，点击“预览”可以查看相关佐证材料，操作中点击“通过”，对申请材料审核通过，如果点击“不通过”，需填写不通过原因。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550545" y="1559205"/>
            <a:ext cx="36786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FFB10D"/>
                </a:solidFill>
                <a:latin typeface="方正兰亭中黑_GBK" pitchFamily="2" charset="-122"/>
                <a:ea typeface="方正兰亭中黑_GBK" pitchFamily="2" charset="-122"/>
              </a:rPr>
              <a:t>成绩反馈</a:t>
            </a:r>
          </a:p>
        </p:txBody>
      </p:sp>
      <p:sp>
        <p:nvSpPr>
          <p:cNvPr id="27" name="矩形 26"/>
          <p:cNvSpPr/>
          <p:nvPr/>
        </p:nvSpPr>
        <p:spPr>
          <a:xfrm>
            <a:off x="1722907" y="2086584"/>
            <a:ext cx="962025" cy="45719"/>
          </a:xfrm>
          <a:prstGeom prst="rect">
            <a:avLst/>
          </a:prstGeom>
          <a:solidFill>
            <a:srgbClr val="0D4081"/>
          </a:solidFill>
          <a:ln>
            <a:solidFill>
              <a:srgbClr val="0D40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5547E69A-C298-4165-B8FB-3B860E1DF0E8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2125235" y="4318734"/>
            <a:ext cx="8342468" cy="1496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140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635" y="1466651"/>
            <a:ext cx="12191365" cy="4012469"/>
            <a:chOff x="635" y="1481435"/>
            <a:chExt cx="12191365" cy="4012469"/>
          </a:xfrm>
        </p:grpSpPr>
        <p:grpSp>
          <p:nvGrpSpPr>
            <p:cNvPr id="17" name="组合 16"/>
            <p:cNvGrpSpPr/>
            <p:nvPr/>
          </p:nvGrpSpPr>
          <p:grpSpPr>
            <a:xfrm>
              <a:off x="719773" y="1481435"/>
              <a:ext cx="11093767" cy="4012469"/>
              <a:chOff x="-725202" y="1922145"/>
              <a:chExt cx="14510088" cy="5732388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artisticPhotocopy detail="2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-725202" y="4340971"/>
                <a:ext cx="5385738" cy="2980919"/>
              </a:xfrm>
              <a:prstGeom prst="rect">
                <a:avLst/>
              </a:prstGeom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10000" b="90000" l="8222" r="94111">
                            <a14:foregroundMark x1="18778" y1="74667" x2="81667" y2="61167"/>
                            <a14:foregroundMark x1="17000" y1="71167" x2="83333" y2="56333"/>
                            <a14:foregroundMark x1="38111" y1="48000" x2="63111" y2="29833"/>
                            <a14:foregroundMark x1="70333" y1="21333" x2="69556" y2="26000"/>
                            <a14:foregroundMark x1="70000" y1="20167" x2="70333" y2="21833"/>
                            <a14:foregroundMark x1="45111" y1="34333" x2="44778" y2="37000"/>
                            <a14:foregroundMark x1="28333" y1="56667" x2="37444" y2="54667"/>
                            <a14:foregroundMark x1="76333" y1="39833" x2="86444" y2="38333"/>
                            <a14:foregroundMark x1="82444" y1="49333" x2="87667" y2="49167"/>
                            <a14:foregroundMark x1="87778" y1="48000" x2="88222" y2="48333"/>
                            <a14:foregroundMark x1="88000" y1="49167" x2="89000" y2="47667"/>
                            <a14:foregroundMark x1="88444" y1="54833" x2="87556" y2="53667"/>
                            <a14:foregroundMark x1="87111" y1="59667" x2="90778" y2="54167"/>
                            <a14:foregroundMark x1="30222" y1="86333" x2="69556" y2="79167"/>
                            <a14:foregroundMark x1="62667" y1="86000" x2="78333" y2="75833"/>
                            <a14:foregroundMark x1="79778" y1="74667" x2="79778" y2="74333"/>
                            <a14:foregroundMark x1="81000" y1="73833" x2="92000" y2="61833"/>
                            <a14:foregroundMark x1="15556" y1="74000" x2="13444" y2="79167"/>
                            <a14:foregroundMark x1="14667" y1="72333" x2="11667" y2="74000"/>
                            <a14:foregroundMark x1="16667" y1="85333" x2="10778" y2="82833"/>
                            <a14:foregroundMark x1="13111" y1="85667" x2="8333" y2="83667"/>
                            <a14:foregroundMark x1="66222" y1="85667" x2="89000" y2="71167"/>
                            <a14:foregroundMark x1="89333" y1="69333" x2="87556" y2="83667"/>
                            <a14:foregroundMark x1="69000" y1="86000" x2="89111" y2="86167"/>
                            <a14:foregroundMark x1="90444" y1="68167" x2="90111" y2="86000"/>
                            <a14:foregroundMark x1="91444" y1="62667" x2="91556" y2="85833"/>
                            <a14:foregroundMark x1="9000" y1="87333" x2="91111" y2="86167"/>
                            <a14:foregroundMark x1="9667" y1="89000" x2="90667" y2="88167"/>
                            <a14:foregroundMark x1="94111" y1="56167" x2="92000" y2="87667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889" t="17600"/>
              <a:stretch>
                <a:fillRect/>
              </a:stretch>
            </p:blipFill>
            <p:spPr>
              <a:xfrm>
                <a:off x="4068581" y="1922145"/>
                <a:ext cx="9716305" cy="5732388"/>
              </a:xfrm>
              <a:prstGeom prst="rect">
                <a:avLst/>
              </a:prstGeom>
            </p:spPr>
          </p:pic>
        </p:grpSp>
        <p:sp>
          <p:nvSpPr>
            <p:cNvPr id="4" name="矩形 3"/>
            <p:cNvSpPr/>
            <p:nvPr/>
          </p:nvSpPr>
          <p:spPr>
            <a:xfrm>
              <a:off x="635" y="1497965"/>
              <a:ext cx="12191365" cy="3862070"/>
            </a:xfrm>
            <a:prstGeom prst="rect">
              <a:avLst/>
            </a:prstGeom>
            <a:solidFill>
              <a:srgbClr val="0D4081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378460" y="1790701"/>
              <a:ext cx="11513395" cy="3276599"/>
            </a:xfrm>
            <a:prstGeom prst="rect">
              <a:avLst/>
            </a:prstGeom>
            <a:noFill/>
            <a:ln w="44450">
              <a:solidFill>
                <a:schemeClr val="bg1">
                  <a:alpha val="3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Group 98"/>
          <p:cNvGrpSpPr/>
          <p:nvPr/>
        </p:nvGrpSpPr>
        <p:grpSpPr>
          <a:xfrm>
            <a:off x="8623115" y="5536767"/>
            <a:ext cx="499745" cy="499745"/>
            <a:chOff x="8654872" y="5386160"/>
            <a:chExt cx="581330" cy="581331"/>
          </a:xfrm>
        </p:grpSpPr>
        <p:sp>
          <p:nvSpPr>
            <p:cNvPr id="11" name="Teardrop 99"/>
            <p:cNvSpPr/>
            <p:nvPr/>
          </p:nvSpPr>
          <p:spPr>
            <a:xfrm rot="8100000">
              <a:off x="8654872" y="5386160"/>
              <a:ext cx="581330" cy="581331"/>
            </a:xfrm>
            <a:prstGeom prst="teardrop">
              <a:avLst/>
            </a:prstGeom>
            <a:solidFill>
              <a:srgbClr val="0D4081"/>
            </a:solidFill>
            <a:ln w="15875">
              <a:gradFill flip="none" rotWithShape="1">
                <a:gsLst>
                  <a:gs pos="24000">
                    <a:srgbClr val="EBEBEB"/>
                  </a:gs>
                  <a:gs pos="0">
                    <a:schemeClr val="bg1"/>
                  </a:gs>
                  <a:gs pos="100000">
                    <a:srgbClr val="15587D"/>
                  </a:gs>
                </a:gsLst>
                <a:lin ang="189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Freeform 100"/>
            <p:cNvSpPr>
              <a:spLocks noEditPoints="1"/>
            </p:cNvSpPr>
            <p:nvPr/>
          </p:nvSpPr>
          <p:spPr bwMode="auto">
            <a:xfrm>
              <a:off x="8774459" y="5580030"/>
              <a:ext cx="342156" cy="284123"/>
            </a:xfrm>
            <a:custGeom>
              <a:avLst/>
              <a:gdLst>
                <a:gd name="T0" fmla="*/ 1518 w 1697"/>
                <a:gd name="T1" fmla="*/ 799 h 1410"/>
                <a:gd name="T2" fmla="*/ 1542 w 1697"/>
                <a:gd name="T3" fmla="*/ 977 h 1410"/>
                <a:gd name="T4" fmla="*/ 1484 w 1697"/>
                <a:gd name="T5" fmla="*/ 1112 h 1410"/>
                <a:gd name="T6" fmla="*/ 1351 w 1697"/>
                <a:gd name="T7" fmla="*/ 1201 h 1410"/>
                <a:gd name="T8" fmla="*/ 1274 w 1697"/>
                <a:gd name="T9" fmla="*/ 1303 h 1410"/>
                <a:gd name="T10" fmla="*/ 1161 w 1697"/>
                <a:gd name="T11" fmla="*/ 1368 h 1410"/>
                <a:gd name="T12" fmla="*/ 989 w 1697"/>
                <a:gd name="T13" fmla="*/ 1395 h 1410"/>
                <a:gd name="T14" fmla="*/ 1036 w 1697"/>
                <a:gd name="T15" fmla="*/ 1323 h 1410"/>
                <a:gd name="T16" fmla="*/ 1110 w 1697"/>
                <a:gd name="T17" fmla="*/ 1295 h 1410"/>
                <a:gd name="T18" fmla="*/ 989 w 1697"/>
                <a:gd name="T19" fmla="*/ 1124 h 1410"/>
                <a:gd name="T20" fmla="*/ 1172 w 1697"/>
                <a:gd name="T21" fmla="*/ 1205 h 1410"/>
                <a:gd name="T22" fmla="*/ 1261 w 1697"/>
                <a:gd name="T23" fmla="*/ 1210 h 1410"/>
                <a:gd name="T24" fmla="*/ 1114 w 1697"/>
                <a:gd name="T25" fmla="*/ 1045 h 1410"/>
                <a:gd name="T26" fmla="*/ 1133 w 1697"/>
                <a:gd name="T27" fmla="*/ 978 h 1410"/>
                <a:gd name="T28" fmla="*/ 1342 w 1697"/>
                <a:gd name="T29" fmla="*/ 1115 h 1410"/>
                <a:gd name="T30" fmla="*/ 1400 w 1697"/>
                <a:gd name="T31" fmla="*/ 1056 h 1410"/>
                <a:gd name="T32" fmla="*/ 1200 w 1697"/>
                <a:gd name="T33" fmla="*/ 859 h 1410"/>
                <a:gd name="T34" fmla="*/ 1267 w 1697"/>
                <a:gd name="T35" fmla="*/ 836 h 1410"/>
                <a:gd name="T36" fmla="*/ 1474 w 1697"/>
                <a:gd name="T37" fmla="*/ 927 h 1410"/>
                <a:gd name="T38" fmla="*/ 1008 w 1697"/>
                <a:gd name="T39" fmla="*/ 444 h 1410"/>
                <a:gd name="T40" fmla="*/ 1079 w 1697"/>
                <a:gd name="T41" fmla="*/ 421 h 1410"/>
                <a:gd name="T42" fmla="*/ 142 w 1697"/>
                <a:gd name="T43" fmla="*/ 648 h 1410"/>
                <a:gd name="T44" fmla="*/ 0 w 1697"/>
                <a:gd name="T45" fmla="*/ 376 h 1410"/>
                <a:gd name="T46" fmla="*/ 256 w 1697"/>
                <a:gd name="T47" fmla="*/ 47 h 1410"/>
                <a:gd name="T48" fmla="*/ 383 w 1697"/>
                <a:gd name="T49" fmla="*/ 3 h 1410"/>
                <a:gd name="T50" fmla="*/ 534 w 1697"/>
                <a:gd name="T51" fmla="*/ 88 h 1410"/>
                <a:gd name="T52" fmla="*/ 775 w 1697"/>
                <a:gd name="T53" fmla="*/ 60 h 1410"/>
                <a:gd name="T54" fmla="*/ 499 w 1697"/>
                <a:gd name="T55" fmla="*/ 165 h 1410"/>
                <a:gd name="T56" fmla="*/ 344 w 1697"/>
                <a:gd name="T57" fmla="*/ 88 h 1410"/>
                <a:gd name="T58" fmla="*/ 88 w 1697"/>
                <a:gd name="T59" fmla="*/ 395 h 1410"/>
                <a:gd name="T60" fmla="*/ 211 w 1697"/>
                <a:gd name="T61" fmla="*/ 543 h 1410"/>
                <a:gd name="T62" fmla="*/ 220 w 1697"/>
                <a:gd name="T63" fmla="*/ 739 h 1410"/>
                <a:gd name="T64" fmla="*/ 794 w 1697"/>
                <a:gd name="T65" fmla="*/ 1165 h 1410"/>
                <a:gd name="T66" fmla="*/ 755 w 1697"/>
                <a:gd name="T67" fmla="*/ 1142 h 1410"/>
                <a:gd name="T68" fmla="*/ 673 w 1697"/>
                <a:gd name="T69" fmla="*/ 1045 h 1410"/>
                <a:gd name="T70" fmla="*/ 581 w 1697"/>
                <a:gd name="T71" fmla="*/ 1049 h 1410"/>
                <a:gd name="T72" fmla="*/ 546 w 1697"/>
                <a:gd name="T73" fmla="*/ 948 h 1410"/>
                <a:gd name="T74" fmla="*/ 436 w 1697"/>
                <a:gd name="T75" fmla="*/ 926 h 1410"/>
                <a:gd name="T76" fmla="*/ 418 w 1697"/>
                <a:gd name="T77" fmla="*/ 806 h 1410"/>
                <a:gd name="T78" fmla="*/ 288 w 1697"/>
                <a:gd name="T79" fmla="*/ 778 h 1410"/>
                <a:gd name="T80" fmla="*/ 198 w 1697"/>
                <a:gd name="T81" fmla="*/ 898 h 1410"/>
                <a:gd name="T82" fmla="*/ 256 w 1697"/>
                <a:gd name="T83" fmla="*/ 1006 h 1410"/>
                <a:gd name="T84" fmla="*/ 339 w 1697"/>
                <a:gd name="T85" fmla="*/ 1022 h 1410"/>
                <a:gd name="T86" fmla="*/ 353 w 1697"/>
                <a:gd name="T87" fmla="*/ 1173 h 1410"/>
                <a:gd name="T88" fmla="*/ 502 w 1697"/>
                <a:gd name="T89" fmla="*/ 1166 h 1410"/>
                <a:gd name="T90" fmla="*/ 529 w 1697"/>
                <a:gd name="T91" fmla="*/ 1245 h 1410"/>
                <a:gd name="T92" fmla="*/ 676 w 1697"/>
                <a:gd name="T93" fmla="*/ 1273 h 1410"/>
                <a:gd name="T94" fmla="*/ 706 w 1697"/>
                <a:gd name="T95" fmla="*/ 1305 h 1410"/>
                <a:gd name="T96" fmla="*/ 798 w 1697"/>
                <a:gd name="T97" fmla="*/ 1384 h 1410"/>
                <a:gd name="T98" fmla="*/ 912 w 1697"/>
                <a:gd name="T99" fmla="*/ 1321 h 1410"/>
                <a:gd name="T100" fmla="*/ 889 w 1697"/>
                <a:gd name="T101" fmla="*/ 1187 h 1410"/>
                <a:gd name="T102" fmla="*/ 1528 w 1697"/>
                <a:gd name="T103" fmla="*/ 653 h 1410"/>
                <a:gd name="T104" fmla="*/ 1609 w 1697"/>
                <a:gd name="T105" fmla="*/ 462 h 1410"/>
                <a:gd name="T106" fmla="*/ 1669 w 1697"/>
                <a:gd name="T107" fmla="*/ 255 h 1410"/>
                <a:gd name="T108" fmla="*/ 1275 w 1697"/>
                <a:gd name="T109" fmla="*/ 61 h 1410"/>
                <a:gd name="T110" fmla="*/ 1012 w 1697"/>
                <a:gd name="T111" fmla="*/ 63 h 1410"/>
                <a:gd name="T112" fmla="*/ 492 w 1697"/>
                <a:gd name="T113" fmla="*/ 365 h 1410"/>
                <a:gd name="T114" fmla="*/ 529 w 1697"/>
                <a:gd name="T115" fmla="*/ 499 h 1410"/>
                <a:gd name="T116" fmla="*/ 899 w 1697"/>
                <a:gd name="T117" fmla="*/ 328 h 1410"/>
                <a:gd name="T118" fmla="*/ 1052 w 1697"/>
                <a:gd name="T119" fmla="*/ 355 h 1410"/>
                <a:gd name="T120" fmla="*/ 1177 w 1697"/>
                <a:gd name="T121" fmla="*/ 377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97" h="1410">
                  <a:moveTo>
                    <a:pt x="1105" y="420"/>
                  </a:moveTo>
                  <a:lnTo>
                    <a:pt x="1105" y="420"/>
                  </a:lnTo>
                  <a:lnTo>
                    <a:pt x="1258" y="558"/>
                  </a:lnTo>
                  <a:lnTo>
                    <a:pt x="1333" y="627"/>
                  </a:lnTo>
                  <a:lnTo>
                    <a:pt x="1409" y="699"/>
                  </a:lnTo>
                  <a:lnTo>
                    <a:pt x="1409" y="699"/>
                  </a:lnTo>
                  <a:lnTo>
                    <a:pt x="1419" y="706"/>
                  </a:lnTo>
                  <a:lnTo>
                    <a:pt x="1430" y="715"/>
                  </a:lnTo>
                  <a:lnTo>
                    <a:pt x="1486" y="766"/>
                  </a:lnTo>
                  <a:lnTo>
                    <a:pt x="1518" y="799"/>
                  </a:lnTo>
                  <a:lnTo>
                    <a:pt x="1518" y="799"/>
                  </a:lnTo>
                  <a:lnTo>
                    <a:pt x="1532" y="815"/>
                  </a:lnTo>
                  <a:lnTo>
                    <a:pt x="1542" y="831"/>
                  </a:lnTo>
                  <a:lnTo>
                    <a:pt x="1551" y="847"/>
                  </a:lnTo>
                  <a:lnTo>
                    <a:pt x="1556" y="864"/>
                  </a:lnTo>
                  <a:lnTo>
                    <a:pt x="1562" y="880"/>
                  </a:lnTo>
                  <a:lnTo>
                    <a:pt x="1562" y="898"/>
                  </a:lnTo>
                  <a:lnTo>
                    <a:pt x="1562" y="913"/>
                  </a:lnTo>
                  <a:lnTo>
                    <a:pt x="1560" y="931"/>
                  </a:lnTo>
                  <a:lnTo>
                    <a:pt x="1556" y="947"/>
                  </a:lnTo>
                  <a:lnTo>
                    <a:pt x="1549" y="963"/>
                  </a:lnTo>
                  <a:lnTo>
                    <a:pt x="1542" y="977"/>
                  </a:lnTo>
                  <a:lnTo>
                    <a:pt x="1534" y="991"/>
                  </a:lnTo>
                  <a:lnTo>
                    <a:pt x="1521" y="1003"/>
                  </a:lnTo>
                  <a:lnTo>
                    <a:pt x="1509" y="1013"/>
                  </a:lnTo>
                  <a:lnTo>
                    <a:pt x="1497" y="1022"/>
                  </a:lnTo>
                  <a:lnTo>
                    <a:pt x="1481" y="1029"/>
                  </a:lnTo>
                  <a:lnTo>
                    <a:pt x="1481" y="1029"/>
                  </a:lnTo>
                  <a:lnTo>
                    <a:pt x="1486" y="1047"/>
                  </a:lnTo>
                  <a:lnTo>
                    <a:pt x="1490" y="1064"/>
                  </a:lnTo>
                  <a:lnTo>
                    <a:pt x="1490" y="1080"/>
                  </a:lnTo>
                  <a:lnTo>
                    <a:pt x="1488" y="1096"/>
                  </a:lnTo>
                  <a:lnTo>
                    <a:pt x="1484" y="1112"/>
                  </a:lnTo>
                  <a:lnTo>
                    <a:pt x="1479" y="1126"/>
                  </a:lnTo>
                  <a:lnTo>
                    <a:pt x="1472" y="1140"/>
                  </a:lnTo>
                  <a:lnTo>
                    <a:pt x="1463" y="1152"/>
                  </a:lnTo>
                  <a:lnTo>
                    <a:pt x="1453" y="1163"/>
                  </a:lnTo>
                  <a:lnTo>
                    <a:pt x="1442" y="1173"/>
                  </a:lnTo>
                  <a:lnTo>
                    <a:pt x="1428" y="1182"/>
                  </a:lnTo>
                  <a:lnTo>
                    <a:pt x="1414" y="1191"/>
                  </a:lnTo>
                  <a:lnTo>
                    <a:pt x="1400" y="1196"/>
                  </a:lnTo>
                  <a:lnTo>
                    <a:pt x="1384" y="1200"/>
                  </a:lnTo>
                  <a:lnTo>
                    <a:pt x="1368" y="1201"/>
                  </a:lnTo>
                  <a:lnTo>
                    <a:pt x="1351" y="1201"/>
                  </a:lnTo>
                  <a:lnTo>
                    <a:pt x="1351" y="1201"/>
                  </a:lnTo>
                  <a:lnTo>
                    <a:pt x="1349" y="1215"/>
                  </a:lnTo>
                  <a:lnTo>
                    <a:pt x="1346" y="1230"/>
                  </a:lnTo>
                  <a:lnTo>
                    <a:pt x="1340" y="1242"/>
                  </a:lnTo>
                  <a:lnTo>
                    <a:pt x="1333" y="1254"/>
                  </a:lnTo>
                  <a:lnTo>
                    <a:pt x="1326" y="1265"/>
                  </a:lnTo>
                  <a:lnTo>
                    <a:pt x="1318" y="1273"/>
                  </a:lnTo>
                  <a:lnTo>
                    <a:pt x="1307" y="1284"/>
                  </a:lnTo>
                  <a:lnTo>
                    <a:pt x="1296" y="1291"/>
                  </a:lnTo>
                  <a:lnTo>
                    <a:pt x="1286" y="1298"/>
                  </a:lnTo>
                  <a:lnTo>
                    <a:pt x="1274" y="1303"/>
                  </a:lnTo>
                  <a:lnTo>
                    <a:pt x="1261" y="1309"/>
                  </a:lnTo>
                  <a:lnTo>
                    <a:pt x="1249" y="1312"/>
                  </a:lnTo>
                  <a:lnTo>
                    <a:pt x="1235" y="1314"/>
                  </a:lnTo>
                  <a:lnTo>
                    <a:pt x="1221" y="1314"/>
                  </a:lnTo>
                  <a:lnTo>
                    <a:pt x="1207" y="1312"/>
                  </a:lnTo>
                  <a:lnTo>
                    <a:pt x="1193" y="1310"/>
                  </a:lnTo>
                  <a:lnTo>
                    <a:pt x="1193" y="1310"/>
                  </a:lnTo>
                  <a:lnTo>
                    <a:pt x="1188" y="1326"/>
                  </a:lnTo>
                  <a:lnTo>
                    <a:pt x="1180" y="1342"/>
                  </a:lnTo>
                  <a:lnTo>
                    <a:pt x="1172" y="1356"/>
                  </a:lnTo>
                  <a:lnTo>
                    <a:pt x="1161" y="1368"/>
                  </a:lnTo>
                  <a:lnTo>
                    <a:pt x="1149" y="1381"/>
                  </a:lnTo>
                  <a:lnTo>
                    <a:pt x="1137" y="1389"/>
                  </a:lnTo>
                  <a:lnTo>
                    <a:pt x="1123" y="1396"/>
                  </a:lnTo>
                  <a:lnTo>
                    <a:pt x="1107" y="1403"/>
                  </a:lnTo>
                  <a:lnTo>
                    <a:pt x="1091" y="1407"/>
                  </a:lnTo>
                  <a:lnTo>
                    <a:pt x="1075" y="1410"/>
                  </a:lnTo>
                  <a:lnTo>
                    <a:pt x="1058" y="1410"/>
                  </a:lnTo>
                  <a:lnTo>
                    <a:pt x="1040" y="1409"/>
                  </a:lnTo>
                  <a:lnTo>
                    <a:pt x="1022" y="1407"/>
                  </a:lnTo>
                  <a:lnTo>
                    <a:pt x="1005" y="1402"/>
                  </a:lnTo>
                  <a:lnTo>
                    <a:pt x="989" y="1395"/>
                  </a:lnTo>
                  <a:lnTo>
                    <a:pt x="971" y="1386"/>
                  </a:lnTo>
                  <a:lnTo>
                    <a:pt x="959" y="1377"/>
                  </a:lnTo>
                  <a:lnTo>
                    <a:pt x="959" y="1377"/>
                  </a:lnTo>
                  <a:lnTo>
                    <a:pt x="971" y="1360"/>
                  </a:lnTo>
                  <a:lnTo>
                    <a:pt x="980" y="1340"/>
                  </a:lnTo>
                  <a:lnTo>
                    <a:pt x="987" y="1321"/>
                  </a:lnTo>
                  <a:lnTo>
                    <a:pt x="993" y="1300"/>
                  </a:lnTo>
                  <a:lnTo>
                    <a:pt x="993" y="1300"/>
                  </a:lnTo>
                  <a:lnTo>
                    <a:pt x="1010" y="1310"/>
                  </a:lnTo>
                  <a:lnTo>
                    <a:pt x="1028" y="1319"/>
                  </a:lnTo>
                  <a:lnTo>
                    <a:pt x="1036" y="1323"/>
                  </a:lnTo>
                  <a:lnTo>
                    <a:pt x="1045" y="1324"/>
                  </a:lnTo>
                  <a:lnTo>
                    <a:pt x="1054" y="1326"/>
                  </a:lnTo>
                  <a:lnTo>
                    <a:pt x="1065" y="1326"/>
                  </a:lnTo>
                  <a:lnTo>
                    <a:pt x="1065" y="1326"/>
                  </a:lnTo>
                  <a:lnTo>
                    <a:pt x="1080" y="1323"/>
                  </a:lnTo>
                  <a:lnTo>
                    <a:pt x="1093" y="1317"/>
                  </a:lnTo>
                  <a:lnTo>
                    <a:pt x="1098" y="1312"/>
                  </a:lnTo>
                  <a:lnTo>
                    <a:pt x="1103" y="1307"/>
                  </a:lnTo>
                  <a:lnTo>
                    <a:pt x="1107" y="1302"/>
                  </a:lnTo>
                  <a:lnTo>
                    <a:pt x="1110" y="1295"/>
                  </a:lnTo>
                  <a:lnTo>
                    <a:pt x="1110" y="1295"/>
                  </a:lnTo>
                  <a:lnTo>
                    <a:pt x="1112" y="1280"/>
                  </a:lnTo>
                  <a:lnTo>
                    <a:pt x="1108" y="1263"/>
                  </a:lnTo>
                  <a:lnTo>
                    <a:pt x="1000" y="1175"/>
                  </a:lnTo>
                  <a:lnTo>
                    <a:pt x="1000" y="1175"/>
                  </a:lnTo>
                  <a:lnTo>
                    <a:pt x="994" y="1170"/>
                  </a:lnTo>
                  <a:lnTo>
                    <a:pt x="989" y="1163"/>
                  </a:lnTo>
                  <a:lnTo>
                    <a:pt x="985" y="1156"/>
                  </a:lnTo>
                  <a:lnTo>
                    <a:pt x="984" y="1147"/>
                  </a:lnTo>
                  <a:lnTo>
                    <a:pt x="984" y="1140"/>
                  </a:lnTo>
                  <a:lnTo>
                    <a:pt x="985" y="1131"/>
                  </a:lnTo>
                  <a:lnTo>
                    <a:pt x="989" y="1124"/>
                  </a:lnTo>
                  <a:lnTo>
                    <a:pt x="993" y="1117"/>
                  </a:lnTo>
                  <a:lnTo>
                    <a:pt x="993" y="1117"/>
                  </a:lnTo>
                  <a:lnTo>
                    <a:pt x="1000" y="1110"/>
                  </a:lnTo>
                  <a:lnTo>
                    <a:pt x="1007" y="1107"/>
                  </a:lnTo>
                  <a:lnTo>
                    <a:pt x="1014" y="1103"/>
                  </a:lnTo>
                  <a:lnTo>
                    <a:pt x="1021" y="1101"/>
                  </a:lnTo>
                  <a:lnTo>
                    <a:pt x="1029" y="1101"/>
                  </a:lnTo>
                  <a:lnTo>
                    <a:pt x="1036" y="1103"/>
                  </a:lnTo>
                  <a:lnTo>
                    <a:pt x="1045" y="1105"/>
                  </a:lnTo>
                  <a:lnTo>
                    <a:pt x="1052" y="1110"/>
                  </a:lnTo>
                  <a:lnTo>
                    <a:pt x="1172" y="1205"/>
                  </a:lnTo>
                  <a:lnTo>
                    <a:pt x="1172" y="1205"/>
                  </a:lnTo>
                  <a:lnTo>
                    <a:pt x="1182" y="1214"/>
                  </a:lnTo>
                  <a:lnTo>
                    <a:pt x="1193" y="1221"/>
                  </a:lnTo>
                  <a:lnTo>
                    <a:pt x="1205" y="1226"/>
                  </a:lnTo>
                  <a:lnTo>
                    <a:pt x="1216" y="1228"/>
                  </a:lnTo>
                  <a:lnTo>
                    <a:pt x="1224" y="1230"/>
                  </a:lnTo>
                  <a:lnTo>
                    <a:pt x="1235" y="1228"/>
                  </a:lnTo>
                  <a:lnTo>
                    <a:pt x="1245" y="1224"/>
                  </a:lnTo>
                  <a:lnTo>
                    <a:pt x="1254" y="1219"/>
                  </a:lnTo>
                  <a:lnTo>
                    <a:pt x="1254" y="1219"/>
                  </a:lnTo>
                  <a:lnTo>
                    <a:pt x="1261" y="1210"/>
                  </a:lnTo>
                  <a:lnTo>
                    <a:pt x="1267" y="1201"/>
                  </a:lnTo>
                  <a:lnTo>
                    <a:pt x="1267" y="1201"/>
                  </a:lnTo>
                  <a:lnTo>
                    <a:pt x="1268" y="1191"/>
                  </a:lnTo>
                  <a:lnTo>
                    <a:pt x="1270" y="1180"/>
                  </a:lnTo>
                  <a:lnTo>
                    <a:pt x="1270" y="1175"/>
                  </a:lnTo>
                  <a:lnTo>
                    <a:pt x="1268" y="1170"/>
                  </a:lnTo>
                  <a:lnTo>
                    <a:pt x="1265" y="1166"/>
                  </a:lnTo>
                  <a:lnTo>
                    <a:pt x="1261" y="1161"/>
                  </a:lnTo>
                  <a:lnTo>
                    <a:pt x="1119" y="1050"/>
                  </a:lnTo>
                  <a:lnTo>
                    <a:pt x="1119" y="1050"/>
                  </a:lnTo>
                  <a:lnTo>
                    <a:pt x="1114" y="1045"/>
                  </a:lnTo>
                  <a:lnTo>
                    <a:pt x="1108" y="1038"/>
                  </a:lnTo>
                  <a:lnTo>
                    <a:pt x="1105" y="1031"/>
                  </a:lnTo>
                  <a:lnTo>
                    <a:pt x="1103" y="1022"/>
                  </a:lnTo>
                  <a:lnTo>
                    <a:pt x="1103" y="1015"/>
                  </a:lnTo>
                  <a:lnTo>
                    <a:pt x="1105" y="1006"/>
                  </a:lnTo>
                  <a:lnTo>
                    <a:pt x="1108" y="999"/>
                  </a:lnTo>
                  <a:lnTo>
                    <a:pt x="1112" y="992"/>
                  </a:lnTo>
                  <a:lnTo>
                    <a:pt x="1112" y="992"/>
                  </a:lnTo>
                  <a:lnTo>
                    <a:pt x="1119" y="985"/>
                  </a:lnTo>
                  <a:lnTo>
                    <a:pt x="1126" y="982"/>
                  </a:lnTo>
                  <a:lnTo>
                    <a:pt x="1133" y="978"/>
                  </a:lnTo>
                  <a:lnTo>
                    <a:pt x="1140" y="977"/>
                  </a:lnTo>
                  <a:lnTo>
                    <a:pt x="1149" y="977"/>
                  </a:lnTo>
                  <a:lnTo>
                    <a:pt x="1156" y="977"/>
                  </a:lnTo>
                  <a:lnTo>
                    <a:pt x="1165" y="980"/>
                  </a:lnTo>
                  <a:lnTo>
                    <a:pt x="1172" y="985"/>
                  </a:lnTo>
                  <a:lnTo>
                    <a:pt x="1319" y="1101"/>
                  </a:lnTo>
                  <a:lnTo>
                    <a:pt x="1319" y="1101"/>
                  </a:lnTo>
                  <a:lnTo>
                    <a:pt x="1323" y="1103"/>
                  </a:lnTo>
                  <a:lnTo>
                    <a:pt x="1323" y="1103"/>
                  </a:lnTo>
                  <a:lnTo>
                    <a:pt x="1332" y="1110"/>
                  </a:lnTo>
                  <a:lnTo>
                    <a:pt x="1342" y="1115"/>
                  </a:lnTo>
                  <a:lnTo>
                    <a:pt x="1353" y="1117"/>
                  </a:lnTo>
                  <a:lnTo>
                    <a:pt x="1361" y="1119"/>
                  </a:lnTo>
                  <a:lnTo>
                    <a:pt x="1372" y="1117"/>
                  </a:lnTo>
                  <a:lnTo>
                    <a:pt x="1381" y="1114"/>
                  </a:lnTo>
                  <a:lnTo>
                    <a:pt x="1388" y="1108"/>
                  </a:lnTo>
                  <a:lnTo>
                    <a:pt x="1395" y="1103"/>
                  </a:lnTo>
                  <a:lnTo>
                    <a:pt x="1400" y="1094"/>
                  </a:lnTo>
                  <a:lnTo>
                    <a:pt x="1404" y="1085"/>
                  </a:lnTo>
                  <a:lnTo>
                    <a:pt x="1405" y="1077"/>
                  </a:lnTo>
                  <a:lnTo>
                    <a:pt x="1404" y="1066"/>
                  </a:lnTo>
                  <a:lnTo>
                    <a:pt x="1400" y="1056"/>
                  </a:lnTo>
                  <a:lnTo>
                    <a:pt x="1395" y="1043"/>
                  </a:lnTo>
                  <a:lnTo>
                    <a:pt x="1384" y="1033"/>
                  </a:lnTo>
                  <a:lnTo>
                    <a:pt x="1372" y="1020"/>
                  </a:lnTo>
                  <a:lnTo>
                    <a:pt x="1216" y="903"/>
                  </a:lnTo>
                  <a:lnTo>
                    <a:pt x="1216" y="903"/>
                  </a:lnTo>
                  <a:lnTo>
                    <a:pt x="1209" y="898"/>
                  </a:lnTo>
                  <a:lnTo>
                    <a:pt x="1205" y="890"/>
                  </a:lnTo>
                  <a:lnTo>
                    <a:pt x="1202" y="883"/>
                  </a:lnTo>
                  <a:lnTo>
                    <a:pt x="1200" y="875"/>
                  </a:lnTo>
                  <a:lnTo>
                    <a:pt x="1200" y="868"/>
                  </a:lnTo>
                  <a:lnTo>
                    <a:pt x="1200" y="859"/>
                  </a:lnTo>
                  <a:lnTo>
                    <a:pt x="1203" y="852"/>
                  </a:lnTo>
                  <a:lnTo>
                    <a:pt x="1207" y="845"/>
                  </a:lnTo>
                  <a:lnTo>
                    <a:pt x="1207" y="845"/>
                  </a:lnTo>
                  <a:lnTo>
                    <a:pt x="1214" y="838"/>
                  </a:lnTo>
                  <a:lnTo>
                    <a:pt x="1219" y="832"/>
                  </a:lnTo>
                  <a:lnTo>
                    <a:pt x="1228" y="829"/>
                  </a:lnTo>
                  <a:lnTo>
                    <a:pt x="1235" y="827"/>
                  </a:lnTo>
                  <a:lnTo>
                    <a:pt x="1244" y="827"/>
                  </a:lnTo>
                  <a:lnTo>
                    <a:pt x="1251" y="829"/>
                  </a:lnTo>
                  <a:lnTo>
                    <a:pt x="1260" y="831"/>
                  </a:lnTo>
                  <a:lnTo>
                    <a:pt x="1267" y="836"/>
                  </a:lnTo>
                  <a:lnTo>
                    <a:pt x="1421" y="952"/>
                  </a:lnTo>
                  <a:lnTo>
                    <a:pt x="1421" y="952"/>
                  </a:lnTo>
                  <a:lnTo>
                    <a:pt x="1428" y="955"/>
                  </a:lnTo>
                  <a:lnTo>
                    <a:pt x="1433" y="955"/>
                  </a:lnTo>
                  <a:lnTo>
                    <a:pt x="1441" y="955"/>
                  </a:lnTo>
                  <a:lnTo>
                    <a:pt x="1446" y="954"/>
                  </a:lnTo>
                  <a:lnTo>
                    <a:pt x="1453" y="950"/>
                  </a:lnTo>
                  <a:lnTo>
                    <a:pt x="1458" y="947"/>
                  </a:lnTo>
                  <a:lnTo>
                    <a:pt x="1469" y="936"/>
                  </a:lnTo>
                  <a:lnTo>
                    <a:pt x="1469" y="936"/>
                  </a:lnTo>
                  <a:lnTo>
                    <a:pt x="1474" y="927"/>
                  </a:lnTo>
                  <a:lnTo>
                    <a:pt x="1477" y="917"/>
                  </a:lnTo>
                  <a:lnTo>
                    <a:pt x="1479" y="908"/>
                  </a:lnTo>
                  <a:lnTo>
                    <a:pt x="1479" y="898"/>
                  </a:lnTo>
                  <a:lnTo>
                    <a:pt x="1476" y="887"/>
                  </a:lnTo>
                  <a:lnTo>
                    <a:pt x="1472" y="876"/>
                  </a:lnTo>
                  <a:lnTo>
                    <a:pt x="1467" y="868"/>
                  </a:lnTo>
                  <a:lnTo>
                    <a:pt x="1458" y="859"/>
                  </a:lnTo>
                  <a:lnTo>
                    <a:pt x="1426" y="825"/>
                  </a:lnTo>
                  <a:lnTo>
                    <a:pt x="1012" y="448"/>
                  </a:lnTo>
                  <a:lnTo>
                    <a:pt x="1012" y="448"/>
                  </a:lnTo>
                  <a:lnTo>
                    <a:pt x="1008" y="444"/>
                  </a:lnTo>
                  <a:lnTo>
                    <a:pt x="1008" y="441"/>
                  </a:lnTo>
                  <a:lnTo>
                    <a:pt x="1007" y="437"/>
                  </a:lnTo>
                  <a:lnTo>
                    <a:pt x="1008" y="432"/>
                  </a:lnTo>
                  <a:lnTo>
                    <a:pt x="1010" y="428"/>
                  </a:lnTo>
                  <a:lnTo>
                    <a:pt x="1014" y="427"/>
                  </a:lnTo>
                  <a:lnTo>
                    <a:pt x="1017" y="425"/>
                  </a:lnTo>
                  <a:lnTo>
                    <a:pt x="1022" y="425"/>
                  </a:lnTo>
                  <a:lnTo>
                    <a:pt x="1022" y="425"/>
                  </a:lnTo>
                  <a:lnTo>
                    <a:pt x="1042" y="425"/>
                  </a:lnTo>
                  <a:lnTo>
                    <a:pt x="1061" y="423"/>
                  </a:lnTo>
                  <a:lnTo>
                    <a:pt x="1079" y="421"/>
                  </a:lnTo>
                  <a:lnTo>
                    <a:pt x="1098" y="420"/>
                  </a:lnTo>
                  <a:lnTo>
                    <a:pt x="1098" y="420"/>
                  </a:lnTo>
                  <a:lnTo>
                    <a:pt x="1105" y="420"/>
                  </a:lnTo>
                  <a:lnTo>
                    <a:pt x="1105" y="420"/>
                  </a:lnTo>
                  <a:close/>
                  <a:moveTo>
                    <a:pt x="190" y="771"/>
                  </a:moveTo>
                  <a:lnTo>
                    <a:pt x="190" y="771"/>
                  </a:lnTo>
                  <a:lnTo>
                    <a:pt x="176" y="748"/>
                  </a:lnTo>
                  <a:lnTo>
                    <a:pt x="165" y="725"/>
                  </a:lnTo>
                  <a:lnTo>
                    <a:pt x="156" y="701"/>
                  </a:lnTo>
                  <a:lnTo>
                    <a:pt x="149" y="674"/>
                  </a:lnTo>
                  <a:lnTo>
                    <a:pt x="142" y="648"/>
                  </a:lnTo>
                  <a:lnTo>
                    <a:pt x="139" y="622"/>
                  </a:lnTo>
                  <a:lnTo>
                    <a:pt x="132" y="565"/>
                  </a:lnTo>
                  <a:lnTo>
                    <a:pt x="79" y="516"/>
                  </a:lnTo>
                  <a:lnTo>
                    <a:pt x="79" y="516"/>
                  </a:lnTo>
                  <a:lnTo>
                    <a:pt x="49" y="485"/>
                  </a:lnTo>
                  <a:lnTo>
                    <a:pt x="35" y="469"/>
                  </a:lnTo>
                  <a:lnTo>
                    <a:pt x="24" y="453"/>
                  </a:lnTo>
                  <a:lnTo>
                    <a:pt x="14" y="437"/>
                  </a:lnTo>
                  <a:lnTo>
                    <a:pt x="7" y="418"/>
                  </a:lnTo>
                  <a:lnTo>
                    <a:pt x="2" y="399"/>
                  </a:lnTo>
                  <a:lnTo>
                    <a:pt x="0" y="376"/>
                  </a:lnTo>
                  <a:lnTo>
                    <a:pt x="0" y="376"/>
                  </a:lnTo>
                  <a:lnTo>
                    <a:pt x="2" y="363"/>
                  </a:lnTo>
                  <a:lnTo>
                    <a:pt x="3" y="351"/>
                  </a:lnTo>
                  <a:lnTo>
                    <a:pt x="5" y="339"/>
                  </a:lnTo>
                  <a:lnTo>
                    <a:pt x="10" y="328"/>
                  </a:lnTo>
                  <a:lnTo>
                    <a:pt x="16" y="316"/>
                  </a:lnTo>
                  <a:lnTo>
                    <a:pt x="21" y="305"/>
                  </a:lnTo>
                  <a:lnTo>
                    <a:pt x="28" y="295"/>
                  </a:lnTo>
                  <a:lnTo>
                    <a:pt x="37" y="284"/>
                  </a:lnTo>
                  <a:lnTo>
                    <a:pt x="256" y="47"/>
                  </a:lnTo>
                  <a:lnTo>
                    <a:pt x="256" y="47"/>
                  </a:lnTo>
                  <a:lnTo>
                    <a:pt x="265" y="37"/>
                  </a:lnTo>
                  <a:lnTo>
                    <a:pt x="276" y="30"/>
                  </a:lnTo>
                  <a:lnTo>
                    <a:pt x="286" y="23"/>
                  </a:lnTo>
                  <a:lnTo>
                    <a:pt x="299" y="16"/>
                  </a:lnTo>
                  <a:lnTo>
                    <a:pt x="309" y="10"/>
                  </a:lnTo>
                  <a:lnTo>
                    <a:pt x="321" y="7"/>
                  </a:lnTo>
                  <a:lnTo>
                    <a:pt x="334" y="3"/>
                  </a:lnTo>
                  <a:lnTo>
                    <a:pt x="346" y="2"/>
                  </a:lnTo>
                  <a:lnTo>
                    <a:pt x="358" y="2"/>
                  </a:lnTo>
                  <a:lnTo>
                    <a:pt x="371" y="2"/>
                  </a:lnTo>
                  <a:lnTo>
                    <a:pt x="383" y="3"/>
                  </a:lnTo>
                  <a:lnTo>
                    <a:pt x="395" y="7"/>
                  </a:lnTo>
                  <a:lnTo>
                    <a:pt x="407" y="10"/>
                  </a:lnTo>
                  <a:lnTo>
                    <a:pt x="420" y="16"/>
                  </a:lnTo>
                  <a:lnTo>
                    <a:pt x="430" y="23"/>
                  </a:lnTo>
                  <a:lnTo>
                    <a:pt x="441" y="30"/>
                  </a:lnTo>
                  <a:lnTo>
                    <a:pt x="441" y="30"/>
                  </a:lnTo>
                  <a:lnTo>
                    <a:pt x="464" y="47"/>
                  </a:lnTo>
                  <a:lnTo>
                    <a:pt x="485" y="61"/>
                  </a:lnTo>
                  <a:lnTo>
                    <a:pt x="506" y="75"/>
                  </a:lnTo>
                  <a:lnTo>
                    <a:pt x="534" y="88"/>
                  </a:lnTo>
                  <a:lnTo>
                    <a:pt x="534" y="88"/>
                  </a:lnTo>
                  <a:lnTo>
                    <a:pt x="553" y="95"/>
                  </a:lnTo>
                  <a:lnTo>
                    <a:pt x="564" y="96"/>
                  </a:lnTo>
                  <a:lnTo>
                    <a:pt x="564" y="96"/>
                  </a:lnTo>
                  <a:lnTo>
                    <a:pt x="588" y="91"/>
                  </a:lnTo>
                  <a:lnTo>
                    <a:pt x="613" y="86"/>
                  </a:lnTo>
                  <a:lnTo>
                    <a:pt x="666" y="74"/>
                  </a:lnTo>
                  <a:lnTo>
                    <a:pt x="692" y="68"/>
                  </a:lnTo>
                  <a:lnTo>
                    <a:pt x="720" y="63"/>
                  </a:lnTo>
                  <a:lnTo>
                    <a:pt x="747" y="60"/>
                  </a:lnTo>
                  <a:lnTo>
                    <a:pt x="775" y="60"/>
                  </a:lnTo>
                  <a:lnTo>
                    <a:pt x="775" y="60"/>
                  </a:lnTo>
                  <a:lnTo>
                    <a:pt x="740" y="84"/>
                  </a:lnTo>
                  <a:lnTo>
                    <a:pt x="692" y="121"/>
                  </a:lnTo>
                  <a:lnTo>
                    <a:pt x="629" y="168"/>
                  </a:lnTo>
                  <a:lnTo>
                    <a:pt x="629" y="168"/>
                  </a:lnTo>
                  <a:lnTo>
                    <a:pt x="601" y="175"/>
                  </a:lnTo>
                  <a:lnTo>
                    <a:pt x="574" y="179"/>
                  </a:lnTo>
                  <a:lnTo>
                    <a:pt x="574" y="179"/>
                  </a:lnTo>
                  <a:lnTo>
                    <a:pt x="559" y="179"/>
                  </a:lnTo>
                  <a:lnTo>
                    <a:pt x="539" y="177"/>
                  </a:lnTo>
                  <a:lnTo>
                    <a:pt x="520" y="172"/>
                  </a:lnTo>
                  <a:lnTo>
                    <a:pt x="499" y="165"/>
                  </a:lnTo>
                  <a:lnTo>
                    <a:pt x="480" y="156"/>
                  </a:lnTo>
                  <a:lnTo>
                    <a:pt x="462" y="147"/>
                  </a:lnTo>
                  <a:lnTo>
                    <a:pt x="446" y="137"/>
                  </a:lnTo>
                  <a:lnTo>
                    <a:pt x="432" y="130"/>
                  </a:lnTo>
                  <a:lnTo>
                    <a:pt x="390" y="96"/>
                  </a:lnTo>
                  <a:lnTo>
                    <a:pt x="390" y="96"/>
                  </a:lnTo>
                  <a:lnTo>
                    <a:pt x="381" y="91"/>
                  </a:lnTo>
                  <a:lnTo>
                    <a:pt x="372" y="88"/>
                  </a:lnTo>
                  <a:lnTo>
                    <a:pt x="364" y="86"/>
                  </a:lnTo>
                  <a:lnTo>
                    <a:pt x="353" y="86"/>
                  </a:lnTo>
                  <a:lnTo>
                    <a:pt x="344" y="88"/>
                  </a:lnTo>
                  <a:lnTo>
                    <a:pt x="335" y="91"/>
                  </a:lnTo>
                  <a:lnTo>
                    <a:pt x="327" y="96"/>
                  </a:lnTo>
                  <a:lnTo>
                    <a:pt x="318" y="103"/>
                  </a:lnTo>
                  <a:lnTo>
                    <a:pt x="98" y="341"/>
                  </a:lnTo>
                  <a:lnTo>
                    <a:pt x="98" y="341"/>
                  </a:lnTo>
                  <a:lnTo>
                    <a:pt x="93" y="349"/>
                  </a:lnTo>
                  <a:lnTo>
                    <a:pt x="88" y="358"/>
                  </a:lnTo>
                  <a:lnTo>
                    <a:pt x="86" y="367"/>
                  </a:lnTo>
                  <a:lnTo>
                    <a:pt x="84" y="377"/>
                  </a:lnTo>
                  <a:lnTo>
                    <a:pt x="86" y="386"/>
                  </a:lnTo>
                  <a:lnTo>
                    <a:pt x="88" y="395"/>
                  </a:lnTo>
                  <a:lnTo>
                    <a:pt x="93" y="404"/>
                  </a:lnTo>
                  <a:lnTo>
                    <a:pt x="98" y="413"/>
                  </a:lnTo>
                  <a:lnTo>
                    <a:pt x="98" y="413"/>
                  </a:lnTo>
                  <a:lnTo>
                    <a:pt x="125" y="442"/>
                  </a:lnTo>
                  <a:lnTo>
                    <a:pt x="155" y="472"/>
                  </a:lnTo>
                  <a:lnTo>
                    <a:pt x="155" y="472"/>
                  </a:lnTo>
                  <a:lnTo>
                    <a:pt x="172" y="490"/>
                  </a:lnTo>
                  <a:lnTo>
                    <a:pt x="191" y="511"/>
                  </a:lnTo>
                  <a:lnTo>
                    <a:pt x="200" y="522"/>
                  </a:lnTo>
                  <a:lnTo>
                    <a:pt x="205" y="532"/>
                  </a:lnTo>
                  <a:lnTo>
                    <a:pt x="211" y="543"/>
                  </a:lnTo>
                  <a:lnTo>
                    <a:pt x="214" y="553"/>
                  </a:lnTo>
                  <a:lnTo>
                    <a:pt x="214" y="553"/>
                  </a:lnTo>
                  <a:lnTo>
                    <a:pt x="220" y="595"/>
                  </a:lnTo>
                  <a:lnTo>
                    <a:pt x="227" y="639"/>
                  </a:lnTo>
                  <a:lnTo>
                    <a:pt x="232" y="662"/>
                  </a:lnTo>
                  <a:lnTo>
                    <a:pt x="237" y="681"/>
                  </a:lnTo>
                  <a:lnTo>
                    <a:pt x="246" y="701"/>
                  </a:lnTo>
                  <a:lnTo>
                    <a:pt x="255" y="717"/>
                  </a:lnTo>
                  <a:lnTo>
                    <a:pt x="255" y="717"/>
                  </a:lnTo>
                  <a:lnTo>
                    <a:pt x="235" y="727"/>
                  </a:lnTo>
                  <a:lnTo>
                    <a:pt x="220" y="739"/>
                  </a:lnTo>
                  <a:lnTo>
                    <a:pt x="205" y="753"/>
                  </a:lnTo>
                  <a:lnTo>
                    <a:pt x="190" y="771"/>
                  </a:lnTo>
                  <a:lnTo>
                    <a:pt x="190" y="771"/>
                  </a:lnTo>
                  <a:close/>
                  <a:moveTo>
                    <a:pt x="889" y="1187"/>
                  </a:moveTo>
                  <a:lnTo>
                    <a:pt x="889" y="1187"/>
                  </a:lnTo>
                  <a:lnTo>
                    <a:pt x="875" y="1177"/>
                  </a:lnTo>
                  <a:lnTo>
                    <a:pt x="859" y="1170"/>
                  </a:lnTo>
                  <a:lnTo>
                    <a:pt x="843" y="1165"/>
                  </a:lnTo>
                  <a:lnTo>
                    <a:pt x="827" y="1161"/>
                  </a:lnTo>
                  <a:lnTo>
                    <a:pt x="810" y="1161"/>
                  </a:lnTo>
                  <a:lnTo>
                    <a:pt x="794" y="1165"/>
                  </a:lnTo>
                  <a:lnTo>
                    <a:pt x="778" y="1168"/>
                  </a:lnTo>
                  <a:lnTo>
                    <a:pt x="764" y="1177"/>
                  </a:lnTo>
                  <a:lnTo>
                    <a:pt x="764" y="1177"/>
                  </a:lnTo>
                  <a:lnTo>
                    <a:pt x="759" y="1177"/>
                  </a:lnTo>
                  <a:lnTo>
                    <a:pt x="755" y="1175"/>
                  </a:lnTo>
                  <a:lnTo>
                    <a:pt x="755" y="1175"/>
                  </a:lnTo>
                  <a:lnTo>
                    <a:pt x="754" y="1173"/>
                  </a:lnTo>
                  <a:lnTo>
                    <a:pt x="754" y="1168"/>
                  </a:lnTo>
                  <a:lnTo>
                    <a:pt x="754" y="1168"/>
                  </a:lnTo>
                  <a:lnTo>
                    <a:pt x="755" y="1156"/>
                  </a:lnTo>
                  <a:lnTo>
                    <a:pt x="755" y="1142"/>
                  </a:lnTo>
                  <a:lnTo>
                    <a:pt x="752" y="1128"/>
                  </a:lnTo>
                  <a:lnTo>
                    <a:pt x="748" y="1114"/>
                  </a:lnTo>
                  <a:lnTo>
                    <a:pt x="743" y="1101"/>
                  </a:lnTo>
                  <a:lnTo>
                    <a:pt x="736" y="1089"/>
                  </a:lnTo>
                  <a:lnTo>
                    <a:pt x="727" y="1077"/>
                  </a:lnTo>
                  <a:lnTo>
                    <a:pt x="718" y="1068"/>
                  </a:lnTo>
                  <a:lnTo>
                    <a:pt x="718" y="1068"/>
                  </a:lnTo>
                  <a:lnTo>
                    <a:pt x="718" y="1068"/>
                  </a:lnTo>
                  <a:lnTo>
                    <a:pt x="704" y="1057"/>
                  </a:lnTo>
                  <a:lnTo>
                    <a:pt x="689" y="1049"/>
                  </a:lnTo>
                  <a:lnTo>
                    <a:pt x="673" y="1045"/>
                  </a:lnTo>
                  <a:lnTo>
                    <a:pt x="655" y="1042"/>
                  </a:lnTo>
                  <a:lnTo>
                    <a:pt x="639" y="1042"/>
                  </a:lnTo>
                  <a:lnTo>
                    <a:pt x="624" y="1043"/>
                  </a:lnTo>
                  <a:lnTo>
                    <a:pt x="608" y="1049"/>
                  </a:lnTo>
                  <a:lnTo>
                    <a:pt x="592" y="1057"/>
                  </a:lnTo>
                  <a:lnTo>
                    <a:pt x="592" y="1057"/>
                  </a:lnTo>
                  <a:lnTo>
                    <a:pt x="588" y="1057"/>
                  </a:lnTo>
                  <a:lnTo>
                    <a:pt x="585" y="1056"/>
                  </a:lnTo>
                  <a:lnTo>
                    <a:pt x="585" y="1056"/>
                  </a:lnTo>
                  <a:lnTo>
                    <a:pt x="581" y="1054"/>
                  </a:lnTo>
                  <a:lnTo>
                    <a:pt x="581" y="1049"/>
                  </a:lnTo>
                  <a:lnTo>
                    <a:pt x="581" y="1049"/>
                  </a:lnTo>
                  <a:lnTo>
                    <a:pt x="583" y="1035"/>
                  </a:lnTo>
                  <a:lnTo>
                    <a:pt x="583" y="1022"/>
                  </a:lnTo>
                  <a:lnTo>
                    <a:pt x="581" y="1008"/>
                  </a:lnTo>
                  <a:lnTo>
                    <a:pt x="578" y="994"/>
                  </a:lnTo>
                  <a:lnTo>
                    <a:pt x="573" y="982"/>
                  </a:lnTo>
                  <a:lnTo>
                    <a:pt x="566" y="970"/>
                  </a:lnTo>
                  <a:lnTo>
                    <a:pt x="557" y="957"/>
                  </a:lnTo>
                  <a:lnTo>
                    <a:pt x="546" y="948"/>
                  </a:lnTo>
                  <a:lnTo>
                    <a:pt x="546" y="948"/>
                  </a:lnTo>
                  <a:lnTo>
                    <a:pt x="546" y="948"/>
                  </a:lnTo>
                  <a:lnTo>
                    <a:pt x="536" y="940"/>
                  </a:lnTo>
                  <a:lnTo>
                    <a:pt x="523" y="933"/>
                  </a:lnTo>
                  <a:lnTo>
                    <a:pt x="509" y="927"/>
                  </a:lnTo>
                  <a:lnTo>
                    <a:pt x="497" y="924"/>
                  </a:lnTo>
                  <a:lnTo>
                    <a:pt x="483" y="922"/>
                  </a:lnTo>
                  <a:lnTo>
                    <a:pt x="469" y="922"/>
                  </a:lnTo>
                  <a:lnTo>
                    <a:pt x="455" y="924"/>
                  </a:lnTo>
                  <a:lnTo>
                    <a:pt x="443" y="927"/>
                  </a:lnTo>
                  <a:lnTo>
                    <a:pt x="443" y="927"/>
                  </a:lnTo>
                  <a:lnTo>
                    <a:pt x="439" y="927"/>
                  </a:lnTo>
                  <a:lnTo>
                    <a:pt x="436" y="926"/>
                  </a:lnTo>
                  <a:lnTo>
                    <a:pt x="436" y="926"/>
                  </a:lnTo>
                  <a:lnTo>
                    <a:pt x="434" y="922"/>
                  </a:lnTo>
                  <a:lnTo>
                    <a:pt x="434" y="919"/>
                  </a:lnTo>
                  <a:lnTo>
                    <a:pt x="434" y="919"/>
                  </a:lnTo>
                  <a:lnTo>
                    <a:pt x="439" y="901"/>
                  </a:lnTo>
                  <a:lnTo>
                    <a:pt x="443" y="885"/>
                  </a:lnTo>
                  <a:lnTo>
                    <a:pt x="443" y="868"/>
                  </a:lnTo>
                  <a:lnTo>
                    <a:pt x="441" y="852"/>
                  </a:lnTo>
                  <a:lnTo>
                    <a:pt x="436" y="836"/>
                  </a:lnTo>
                  <a:lnTo>
                    <a:pt x="429" y="820"/>
                  </a:lnTo>
                  <a:lnTo>
                    <a:pt x="418" y="806"/>
                  </a:lnTo>
                  <a:lnTo>
                    <a:pt x="406" y="794"/>
                  </a:lnTo>
                  <a:lnTo>
                    <a:pt x="406" y="794"/>
                  </a:lnTo>
                  <a:lnTo>
                    <a:pt x="406" y="794"/>
                  </a:lnTo>
                  <a:lnTo>
                    <a:pt x="397" y="787"/>
                  </a:lnTo>
                  <a:lnTo>
                    <a:pt x="388" y="782"/>
                  </a:lnTo>
                  <a:lnTo>
                    <a:pt x="378" y="776"/>
                  </a:lnTo>
                  <a:lnTo>
                    <a:pt x="369" y="773"/>
                  </a:lnTo>
                  <a:lnTo>
                    <a:pt x="348" y="767"/>
                  </a:lnTo>
                  <a:lnTo>
                    <a:pt x="327" y="767"/>
                  </a:lnTo>
                  <a:lnTo>
                    <a:pt x="307" y="771"/>
                  </a:lnTo>
                  <a:lnTo>
                    <a:pt x="288" y="778"/>
                  </a:lnTo>
                  <a:lnTo>
                    <a:pt x="279" y="783"/>
                  </a:lnTo>
                  <a:lnTo>
                    <a:pt x="270" y="790"/>
                  </a:lnTo>
                  <a:lnTo>
                    <a:pt x="262" y="797"/>
                  </a:lnTo>
                  <a:lnTo>
                    <a:pt x="255" y="804"/>
                  </a:lnTo>
                  <a:lnTo>
                    <a:pt x="223" y="840"/>
                  </a:lnTo>
                  <a:lnTo>
                    <a:pt x="223" y="840"/>
                  </a:lnTo>
                  <a:lnTo>
                    <a:pt x="216" y="848"/>
                  </a:lnTo>
                  <a:lnTo>
                    <a:pt x="211" y="859"/>
                  </a:lnTo>
                  <a:lnTo>
                    <a:pt x="205" y="868"/>
                  </a:lnTo>
                  <a:lnTo>
                    <a:pt x="202" y="878"/>
                  </a:lnTo>
                  <a:lnTo>
                    <a:pt x="198" y="898"/>
                  </a:lnTo>
                  <a:lnTo>
                    <a:pt x="197" y="919"/>
                  </a:lnTo>
                  <a:lnTo>
                    <a:pt x="200" y="938"/>
                  </a:lnTo>
                  <a:lnTo>
                    <a:pt x="209" y="957"/>
                  </a:lnTo>
                  <a:lnTo>
                    <a:pt x="214" y="968"/>
                  </a:lnTo>
                  <a:lnTo>
                    <a:pt x="220" y="977"/>
                  </a:lnTo>
                  <a:lnTo>
                    <a:pt x="227" y="984"/>
                  </a:lnTo>
                  <a:lnTo>
                    <a:pt x="234" y="992"/>
                  </a:lnTo>
                  <a:lnTo>
                    <a:pt x="234" y="992"/>
                  </a:lnTo>
                  <a:lnTo>
                    <a:pt x="234" y="992"/>
                  </a:lnTo>
                  <a:lnTo>
                    <a:pt x="244" y="999"/>
                  </a:lnTo>
                  <a:lnTo>
                    <a:pt x="256" y="1006"/>
                  </a:lnTo>
                  <a:lnTo>
                    <a:pt x="269" y="1012"/>
                  </a:lnTo>
                  <a:lnTo>
                    <a:pt x="281" y="1015"/>
                  </a:lnTo>
                  <a:lnTo>
                    <a:pt x="293" y="1017"/>
                  </a:lnTo>
                  <a:lnTo>
                    <a:pt x="306" y="1017"/>
                  </a:lnTo>
                  <a:lnTo>
                    <a:pt x="318" y="1017"/>
                  </a:lnTo>
                  <a:lnTo>
                    <a:pt x="330" y="1015"/>
                  </a:lnTo>
                  <a:lnTo>
                    <a:pt x="330" y="1015"/>
                  </a:lnTo>
                  <a:lnTo>
                    <a:pt x="335" y="1015"/>
                  </a:lnTo>
                  <a:lnTo>
                    <a:pt x="339" y="1017"/>
                  </a:lnTo>
                  <a:lnTo>
                    <a:pt x="339" y="1017"/>
                  </a:lnTo>
                  <a:lnTo>
                    <a:pt x="339" y="1022"/>
                  </a:lnTo>
                  <a:lnTo>
                    <a:pt x="337" y="1026"/>
                  </a:lnTo>
                  <a:lnTo>
                    <a:pt x="337" y="1026"/>
                  </a:lnTo>
                  <a:lnTo>
                    <a:pt x="327" y="1043"/>
                  </a:lnTo>
                  <a:lnTo>
                    <a:pt x="320" y="1063"/>
                  </a:lnTo>
                  <a:lnTo>
                    <a:pt x="316" y="1082"/>
                  </a:lnTo>
                  <a:lnTo>
                    <a:pt x="316" y="1101"/>
                  </a:lnTo>
                  <a:lnTo>
                    <a:pt x="320" y="1121"/>
                  </a:lnTo>
                  <a:lnTo>
                    <a:pt x="327" y="1140"/>
                  </a:lnTo>
                  <a:lnTo>
                    <a:pt x="337" y="1158"/>
                  </a:lnTo>
                  <a:lnTo>
                    <a:pt x="353" y="1173"/>
                  </a:lnTo>
                  <a:lnTo>
                    <a:pt x="353" y="1173"/>
                  </a:lnTo>
                  <a:lnTo>
                    <a:pt x="353" y="1173"/>
                  </a:lnTo>
                  <a:lnTo>
                    <a:pt x="369" y="1184"/>
                  </a:lnTo>
                  <a:lnTo>
                    <a:pt x="388" y="1193"/>
                  </a:lnTo>
                  <a:lnTo>
                    <a:pt x="407" y="1198"/>
                  </a:lnTo>
                  <a:lnTo>
                    <a:pt x="427" y="1198"/>
                  </a:lnTo>
                  <a:lnTo>
                    <a:pt x="446" y="1196"/>
                  </a:lnTo>
                  <a:lnTo>
                    <a:pt x="465" y="1189"/>
                  </a:lnTo>
                  <a:lnTo>
                    <a:pt x="483" y="1180"/>
                  </a:lnTo>
                  <a:lnTo>
                    <a:pt x="499" y="1168"/>
                  </a:lnTo>
                  <a:lnTo>
                    <a:pt x="499" y="1168"/>
                  </a:lnTo>
                  <a:lnTo>
                    <a:pt x="502" y="1166"/>
                  </a:lnTo>
                  <a:lnTo>
                    <a:pt x="506" y="1166"/>
                  </a:lnTo>
                  <a:lnTo>
                    <a:pt x="506" y="1166"/>
                  </a:lnTo>
                  <a:lnTo>
                    <a:pt x="509" y="1170"/>
                  </a:lnTo>
                  <a:lnTo>
                    <a:pt x="509" y="1173"/>
                  </a:lnTo>
                  <a:lnTo>
                    <a:pt x="509" y="1173"/>
                  </a:lnTo>
                  <a:lnTo>
                    <a:pt x="509" y="1186"/>
                  </a:lnTo>
                  <a:lnTo>
                    <a:pt x="511" y="1198"/>
                  </a:lnTo>
                  <a:lnTo>
                    <a:pt x="513" y="1212"/>
                  </a:lnTo>
                  <a:lnTo>
                    <a:pt x="516" y="1223"/>
                  </a:lnTo>
                  <a:lnTo>
                    <a:pt x="522" y="1235"/>
                  </a:lnTo>
                  <a:lnTo>
                    <a:pt x="529" y="1245"/>
                  </a:lnTo>
                  <a:lnTo>
                    <a:pt x="537" y="1256"/>
                  </a:lnTo>
                  <a:lnTo>
                    <a:pt x="546" y="1266"/>
                  </a:lnTo>
                  <a:lnTo>
                    <a:pt x="546" y="1266"/>
                  </a:lnTo>
                  <a:lnTo>
                    <a:pt x="546" y="1266"/>
                  </a:lnTo>
                  <a:lnTo>
                    <a:pt x="564" y="1277"/>
                  </a:lnTo>
                  <a:lnTo>
                    <a:pt x="581" y="1286"/>
                  </a:lnTo>
                  <a:lnTo>
                    <a:pt x="601" y="1291"/>
                  </a:lnTo>
                  <a:lnTo>
                    <a:pt x="620" y="1291"/>
                  </a:lnTo>
                  <a:lnTo>
                    <a:pt x="639" y="1289"/>
                  </a:lnTo>
                  <a:lnTo>
                    <a:pt x="659" y="1282"/>
                  </a:lnTo>
                  <a:lnTo>
                    <a:pt x="676" y="1273"/>
                  </a:lnTo>
                  <a:lnTo>
                    <a:pt x="692" y="1261"/>
                  </a:lnTo>
                  <a:lnTo>
                    <a:pt x="692" y="1261"/>
                  </a:lnTo>
                  <a:lnTo>
                    <a:pt x="696" y="1259"/>
                  </a:lnTo>
                  <a:lnTo>
                    <a:pt x="699" y="1259"/>
                  </a:lnTo>
                  <a:lnTo>
                    <a:pt x="699" y="1259"/>
                  </a:lnTo>
                  <a:lnTo>
                    <a:pt x="703" y="1263"/>
                  </a:lnTo>
                  <a:lnTo>
                    <a:pt x="704" y="1266"/>
                  </a:lnTo>
                  <a:lnTo>
                    <a:pt x="704" y="1266"/>
                  </a:lnTo>
                  <a:lnTo>
                    <a:pt x="703" y="1279"/>
                  </a:lnTo>
                  <a:lnTo>
                    <a:pt x="704" y="1291"/>
                  </a:lnTo>
                  <a:lnTo>
                    <a:pt x="706" y="1305"/>
                  </a:lnTo>
                  <a:lnTo>
                    <a:pt x="711" y="1316"/>
                  </a:lnTo>
                  <a:lnTo>
                    <a:pt x="717" y="1328"/>
                  </a:lnTo>
                  <a:lnTo>
                    <a:pt x="722" y="1338"/>
                  </a:lnTo>
                  <a:lnTo>
                    <a:pt x="731" y="1349"/>
                  </a:lnTo>
                  <a:lnTo>
                    <a:pt x="741" y="1360"/>
                  </a:lnTo>
                  <a:lnTo>
                    <a:pt x="741" y="1360"/>
                  </a:lnTo>
                  <a:lnTo>
                    <a:pt x="748" y="1365"/>
                  </a:lnTo>
                  <a:lnTo>
                    <a:pt x="759" y="1372"/>
                  </a:lnTo>
                  <a:lnTo>
                    <a:pt x="768" y="1375"/>
                  </a:lnTo>
                  <a:lnTo>
                    <a:pt x="778" y="1379"/>
                  </a:lnTo>
                  <a:lnTo>
                    <a:pt x="798" y="1384"/>
                  </a:lnTo>
                  <a:lnTo>
                    <a:pt x="819" y="1384"/>
                  </a:lnTo>
                  <a:lnTo>
                    <a:pt x="840" y="1381"/>
                  </a:lnTo>
                  <a:lnTo>
                    <a:pt x="859" y="1374"/>
                  </a:lnTo>
                  <a:lnTo>
                    <a:pt x="868" y="1368"/>
                  </a:lnTo>
                  <a:lnTo>
                    <a:pt x="877" y="1363"/>
                  </a:lnTo>
                  <a:lnTo>
                    <a:pt x="884" y="1356"/>
                  </a:lnTo>
                  <a:lnTo>
                    <a:pt x="892" y="1347"/>
                  </a:lnTo>
                  <a:lnTo>
                    <a:pt x="899" y="1338"/>
                  </a:lnTo>
                  <a:lnTo>
                    <a:pt x="899" y="1338"/>
                  </a:lnTo>
                  <a:lnTo>
                    <a:pt x="906" y="1330"/>
                  </a:lnTo>
                  <a:lnTo>
                    <a:pt x="912" y="1321"/>
                  </a:lnTo>
                  <a:lnTo>
                    <a:pt x="917" y="1310"/>
                  </a:lnTo>
                  <a:lnTo>
                    <a:pt x="920" y="1302"/>
                  </a:lnTo>
                  <a:lnTo>
                    <a:pt x="926" y="1280"/>
                  </a:lnTo>
                  <a:lnTo>
                    <a:pt x="926" y="1261"/>
                  </a:lnTo>
                  <a:lnTo>
                    <a:pt x="922" y="1240"/>
                  </a:lnTo>
                  <a:lnTo>
                    <a:pt x="915" y="1221"/>
                  </a:lnTo>
                  <a:lnTo>
                    <a:pt x="910" y="1212"/>
                  </a:lnTo>
                  <a:lnTo>
                    <a:pt x="903" y="1203"/>
                  </a:lnTo>
                  <a:lnTo>
                    <a:pt x="896" y="1194"/>
                  </a:lnTo>
                  <a:lnTo>
                    <a:pt x="889" y="1187"/>
                  </a:lnTo>
                  <a:lnTo>
                    <a:pt x="889" y="1187"/>
                  </a:lnTo>
                  <a:close/>
                  <a:moveTo>
                    <a:pt x="1177" y="377"/>
                  </a:moveTo>
                  <a:lnTo>
                    <a:pt x="1177" y="377"/>
                  </a:lnTo>
                  <a:lnTo>
                    <a:pt x="1458" y="648"/>
                  </a:lnTo>
                  <a:lnTo>
                    <a:pt x="1458" y="648"/>
                  </a:lnTo>
                  <a:lnTo>
                    <a:pt x="1469" y="655"/>
                  </a:lnTo>
                  <a:lnTo>
                    <a:pt x="1479" y="660"/>
                  </a:lnTo>
                  <a:lnTo>
                    <a:pt x="1491" y="664"/>
                  </a:lnTo>
                  <a:lnTo>
                    <a:pt x="1506" y="662"/>
                  </a:lnTo>
                  <a:lnTo>
                    <a:pt x="1506" y="662"/>
                  </a:lnTo>
                  <a:lnTo>
                    <a:pt x="1518" y="659"/>
                  </a:lnTo>
                  <a:lnTo>
                    <a:pt x="1528" y="653"/>
                  </a:lnTo>
                  <a:lnTo>
                    <a:pt x="1539" y="645"/>
                  </a:lnTo>
                  <a:lnTo>
                    <a:pt x="1546" y="634"/>
                  </a:lnTo>
                  <a:lnTo>
                    <a:pt x="1546" y="634"/>
                  </a:lnTo>
                  <a:lnTo>
                    <a:pt x="1562" y="604"/>
                  </a:lnTo>
                  <a:lnTo>
                    <a:pt x="1574" y="572"/>
                  </a:lnTo>
                  <a:lnTo>
                    <a:pt x="1583" y="539"/>
                  </a:lnTo>
                  <a:lnTo>
                    <a:pt x="1592" y="504"/>
                  </a:lnTo>
                  <a:lnTo>
                    <a:pt x="1592" y="504"/>
                  </a:lnTo>
                  <a:lnTo>
                    <a:pt x="1595" y="488"/>
                  </a:lnTo>
                  <a:lnTo>
                    <a:pt x="1600" y="474"/>
                  </a:lnTo>
                  <a:lnTo>
                    <a:pt x="1609" y="462"/>
                  </a:lnTo>
                  <a:lnTo>
                    <a:pt x="1618" y="450"/>
                  </a:lnTo>
                  <a:lnTo>
                    <a:pt x="1667" y="397"/>
                  </a:lnTo>
                  <a:lnTo>
                    <a:pt x="1667" y="397"/>
                  </a:lnTo>
                  <a:lnTo>
                    <a:pt x="1681" y="381"/>
                  </a:lnTo>
                  <a:lnTo>
                    <a:pt x="1690" y="363"/>
                  </a:lnTo>
                  <a:lnTo>
                    <a:pt x="1695" y="344"/>
                  </a:lnTo>
                  <a:lnTo>
                    <a:pt x="1697" y="325"/>
                  </a:lnTo>
                  <a:lnTo>
                    <a:pt x="1695" y="307"/>
                  </a:lnTo>
                  <a:lnTo>
                    <a:pt x="1690" y="288"/>
                  </a:lnTo>
                  <a:lnTo>
                    <a:pt x="1681" y="270"/>
                  </a:lnTo>
                  <a:lnTo>
                    <a:pt x="1669" y="255"/>
                  </a:lnTo>
                  <a:lnTo>
                    <a:pt x="1467" y="33"/>
                  </a:lnTo>
                  <a:lnTo>
                    <a:pt x="1467" y="33"/>
                  </a:lnTo>
                  <a:lnTo>
                    <a:pt x="1451" y="19"/>
                  </a:lnTo>
                  <a:lnTo>
                    <a:pt x="1435" y="10"/>
                  </a:lnTo>
                  <a:lnTo>
                    <a:pt x="1416" y="3"/>
                  </a:lnTo>
                  <a:lnTo>
                    <a:pt x="1397" y="0"/>
                  </a:lnTo>
                  <a:lnTo>
                    <a:pt x="1377" y="0"/>
                  </a:lnTo>
                  <a:lnTo>
                    <a:pt x="1358" y="3"/>
                  </a:lnTo>
                  <a:lnTo>
                    <a:pt x="1340" y="10"/>
                  </a:lnTo>
                  <a:lnTo>
                    <a:pt x="1323" y="23"/>
                  </a:lnTo>
                  <a:lnTo>
                    <a:pt x="1275" y="61"/>
                  </a:lnTo>
                  <a:lnTo>
                    <a:pt x="1275" y="61"/>
                  </a:lnTo>
                  <a:lnTo>
                    <a:pt x="1258" y="72"/>
                  </a:lnTo>
                  <a:lnTo>
                    <a:pt x="1247" y="77"/>
                  </a:lnTo>
                  <a:lnTo>
                    <a:pt x="1238" y="81"/>
                  </a:lnTo>
                  <a:lnTo>
                    <a:pt x="1228" y="82"/>
                  </a:lnTo>
                  <a:lnTo>
                    <a:pt x="1217" y="84"/>
                  </a:lnTo>
                  <a:lnTo>
                    <a:pt x="1196" y="84"/>
                  </a:lnTo>
                  <a:lnTo>
                    <a:pt x="1196" y="84"/>
                  </a:lnTo>
                  <a:lnTo>
                    <a:pt x="1045" y="65"/>
                  </a:lnTo>
                  <a:lnTo>
                    <a:pt x="1045" y="65"/>
                  </a:lnTo>
                  <a:lnTo>
                    <a:pt x="1012" y="63"/>
                  </a:lnTo>
                  <a:lnTo>
                    <a:pt x="977" y="63"/>
                  </a:lnTo>
                  <a:lnTo>
                    <a:pt x="943" y="67"/>
                  </a:lnTo>
                  <a:lnTo>
                    <a:pt x="912" y="74"/>
                  </a:lnTo>
                  <a:lnTo>
                    <a:pt x="880" y="84"/>
                  </a:lnTo>
                  <a:lnTo>
                    <a:pt x="848" y="98"/>
                  </a:lnTo>
                  <a:lnTo>
                    <a:pt x="819" y="114"/>
                  </a:lnTo>
                  <a:lnTo>
                    <a:pt x="790" y="135"/>
                  </a:lnTo>
                  <a:lnTo>
                    <a:pt x="790" y="135"/>
                  </a:lnTo>
                  <a:lnTo>
                    <a:pt x="641" y="249"/>
                  </a:lnTo>
                  <a:lnTo>
                    <a:pt x="492" y="365"/>
                  </a:lnTo>
                  <a:lnTo>
                    <a:pt x="492" y="365"/>
                  </a:lnTo>
                  <a:lnTo>
                    <a:pt x="476" y="379"/>
                  </a:lnTo>
                  <a:lnTo>
                    <a:pt x="465" y="395"/>
                  </a:lnTo>
                  <a:lnTo>
                    <a:pt x="458" y="411"/>
                  </a:lnTo>
                  <a:lnTo>
                    <a:pt x="457" y="425"/>
                  </a:lnTo>
                  <a:lnTo>
                    <a:pt x="458" y="441"/>
                  </a:lnTo>
                  <a:lnTo>
                    <a:pt x="464" y="455"/>
                  </a:lnTo>
                  <a:lnTo>
                    <a:pt x="472" y="467"/>
                  </a:lnTo>
                  <a:lnTo>
                    <a:pt x="483" y="478"/>
                  </a:lnTo>
                  <a:lnTo>
                    <a:pt x="495" y="486"/>
                  </a:lnTo>
                  <a:lnTo>
                    <a:pt x="511" y="495"/>
                  </a:lnTo>
                  <a:lnTo>
                    <a:pt x="529" y="499"/>
                  </a:lnTo>
                  <a:lnTo>
                    <a:pt x="548" y="502"/>
                  </a:lnTo>
                  <a:lnTo>
                    <a:pt x="569" y="500"/>
                  </a:lnTo>
                  <a:lnTo>
                    <a:pt x="590" y="497"/>
                  </a:lnTo>
                  <a:lnTo>
                    <a:pt x="611" y="490"/>
                  </a:lnTo>
                  <a:lnTo>
                    <a:pt x="634" y="478"/>
                  </a:lnTo>
                  <a:lnTo>
                    <a:pt x="850" y="344"/>
                  </a:lnTo>
                  <a:lnTo>
                    <a:pt x="850" y="344"/>
                  </a:lnTo>
                  <a:lnTo>
                    <a:pt x="863" y="337"/>
                  </a:lnTo>
                  <a:lnTo>
                    <a:pt x="875" y="332"/>
                  </a:lnTo>
                  <a:lnTo>
                    <a:pt x="887" y="330"/>
                  </a:lnTo>
                  <a:lnTo>
                    <a:pt x="899" y="328"/>
                  </a:lnTo>
                  <a:lnTo>
                    <a:pt x="912" y="328"/>
                  </a:lnTo>
                  <a:lnTo>
                    <a:pt x="924" y="328"/>
                  </a:lnTo>
                  <a:lnTo>
                    <a:pt x="936" y="332"/>
                  </a:lnTo>
                  <a:lnTo>
                    <a:pt x="949" y="337"/>
                  </a:lnTo>
                  <a:lnTo>
                    <a:pt x="949" y="337"/>
                  </a:lnTo>
                  <a:lnTo>
                    <a:pt x="964" y="342"/>
                  </a:lnTo>
                  <a:lnTo>
                    <a:pt x="982" y="348"/>
                  </a:lnTo>
                  <a:lnTo>
                    <a:pt x="1000" y="351"/>
                  </a:lnTo>
                  <a:lnTo>
                    <a:pt x="1017" y="353"/>
                  </a:lnTo>
                  <a:lnTo>
                    <a:pt x="1035" y="355"/>
                  </a:lnTo>
                  <a:lnTo>
                    <a:pt x="1052" y="355"/>
                  </a:lnTo>
                  <a:lnTo>
                    <a:pt x="1070" y="353"/>
                  </a:lnTo>
                  <a:lnTo>
                    <a:pt x="1086" y="351"/>
                  </a:lnTo>
                  <a:lnTo>
                    <a:pt x="1086" y="351"/>
                  </a:lnTo>
                  <a:lnTo>
                    <a:pt x="1098" y="349"/>
                  </a:lnTo>
                  <a:lnTo>
                    <a:pt x="1110" y="349"/>
                  </a:lnTo>
                  <a:lnTo>
                    <a:pt x="1123" y="349"/>
                  </a:lnTo>
                  <a:lnTo>
                    <a:pt x="1135" y="353"/>
                  </a:lnTo>
                  <a:lnTo>
                    <a:pt x="1145" y="356"/>
                  </a:lnTo>
                  <a:lnTo>
                    <a:pt x="1156" y="363"/>
                  </a:lnTo>
                  <a:lnTo>
                    <a:pt x="1166" y="370"/>
                  </a:lnTo>
                  <a:lnTo>
                    <a:pt x="1177" y="377"/>
                  </a:lnTo>
                  <a:lnTo>
                    <a:pt x="1177" y="3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25400" dist="12700" dir="16200000">
                <a:prstClr val="black">
                  <a:alpha val="77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/>
            </a:p>
          </p:txBody>
        </p:sp>
      </p:grp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9306309" y="5479120"/>
            <a:ext cx="2073910" cy="437878"/>
          </a:xfrm>
          <a:prstGeom prst="rect">
            <a:avLst/>
          </a:prstGeom>
          <a:noFill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sz="2000" b="0" dirty="0">
                <a:solidFill>
                  <a:srgbClr val="0D4081"/>
                </a:solidFill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</a:rPr>
              <a:t>汇报人：冯玉祯</a:t>
            </a:r>
          </a:p>
        </p:txBody>
      </p:sp>
      <p:sp>
        <p:nvSpPr>
          <p:cNvPr id="44" name="Rectangle 3"/>
          <p:cNvSpPr txBox="1">
            <a:spLocks noChangeArrowheads="1"/>
          </p:cNvSpPr>
          <p:nvPr/>
        </p:nvSpPr>
        <p:spPr bwMode="auto">
          <a:xfrm>
            <a:off x="2599652" y="2512930"/>
            <a:ext cx="5519113" cy="1725730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zh-CN" sz="1800" dirty="0"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Thank you!</a:t>
            </a:r>
          </a:p>
          <a:p>
            <a:pPr algn="l"/>
            <a:r>
              <a:rPr lang="zh-CN" altLang="en-US" dirty="0"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汇报完毕</a:t>
            </a:r>
            <a:endParaRPr lang="en-US" altLang="zh-CN" dirty="0">
              <a:effectLst>
                <a:innerShdw blurRad="50800" dist="38100" dir="16200000">
                  <a:prstClr val="black">
                    <a:alpha val="59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dirty="0">
                <a:effectLst>
                  <a:innerShdw blurRad="50800" dist="38100" dir="16200000">
                    <a:prstClr val="black">
                      <a:alpha val="59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请领导指导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1935516" y="2625445"/>
            <a:ext cx="514490" cy="1448731"/>
            <a:chOff x="2400160" y="266700"/>
            <a:chExt cx="514490" cy="938529"/>
          </a:xfrm>
          <a:solidFill>
            <a:schemeClr val="bg1">
              <a:alpha val="37000"/>
            </a:schemeClr>
          </a:solidFill>
        </p:grpSpPr>
        <p:sp>
          <p:nvSpPr>
            <p:cNvPr id="22" name="矩形 21"/>
            <p:cNvSpPr/>
            <p:nvPr/>
          </p:nvSpPr>
          <p:spPr>
            <a:xfrm>
              <a:off x="2400160" y="266700"/>
              <a:ext cx="285890" cy="9385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2778620" y="266700"/>
              <a:ext cx="136030" cy="9385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/>
          <p:nvPr/>
        </p:nvSpPr>
        <p:spPr>
          <a:xfrm>
            <a:off x="938663" y="1112066"/>
            <a:ext cx="10314673" cy="5129073"/>
          </a:xfrm>
          <a:prstGeom prst="rect">
            <a:avLst/>
          </a:prstGeom>
          <a:noFill/>
          <a:ln>
            <a:solidFill>
              <a:srgbClr val="0D408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4311806" y="813052"/>
            <a:ext cx="3568388" cy="584397"/>
            <a:chOff x="2838450" y="3343765"/>
            <a:chExt cx="6648450" cy="1088819"/>
          </a:xfrm>
        </p:grpSpPr>
        <p:sp>
          <p:nvSpPr>
            <p:cNvPr id="86" name="矩形: 圆角 85"/>
            <p:cNvSpPr/>
            <p:nvPr/>
          </p:nvSpPr>
          <p:spPr>
            <a:xfrm>
              <a:off x="2838450" y="3343765"/>
              <a:ext cx="6648450" cy="1088819"/>
            </a:xfrm>
            <a:prstGeom prst="roundRect">
              <a:avLst/>
            </a:prstGeom>
            <a:solidFill>
              <a:srgbClr val="0D408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87" name="直接连接符 86"/>
            <p:cNvCxnSpPr/>
            <p:nvPr/>
          </p:nvCxnSpPr>
          <p:spPr>
            <a:xfrm>
              <a:off x="3136640" y="4267650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ctangle 3"/>
            <p:cNvSpPr txBox="1">
              <a:spLocks noChangeArrowheads="1"/>
            </p:cNvSpPr>
            <p:nvPr/>
          </p:nvSpPr>
          <p:spPr bwMode="auto">
            <a:xfrm>
              <a:off x="3239870" y="3538080"/>
              <a:ext cx="5695509" cy="749529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zh-CN" altLang="en-US" sz="20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（一）注册流程</a:t>
              </a:r>
            </a:p>
          </p:txBody>
        </p:sp>
        <p:cxnSp>
          <p:nvCxnSpPr>
            <p:cNvPr id="89" name="直接连接符 88"/>
            <p:cNvCxnSpPr/>
            <p:nvPr/>
          </p:nvCxnSpPr>
          <p:spPr>
            <a:xfrm>
              <a:off x="3136640" y="3488168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33"/>
          <p:cNvGrpSpPr/>
          <p:nvPr/>
        </p:nvGrpSpPr>
        <p:grpSpPr bwMode="auto">
          <a:xfrm>
            <a:off x="-2" y="-23918"/>
            <a:ext cx="12192001" cy="262135"/>
            <a:chOff x="5350616" y="1238297"/>
            <a:chExt cx="4631670" cy="76200"/>
          </a:xfrm>
        </p:grpSpPr>
        <p:sp>
          <p:nvSpPr>
            <p:cNvPr id="55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56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0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1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2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grpSp>
        <p:nvGrpSpPr>
          <p:cNvPr id="63" name="组合 33"/>
          <p:cNvGrpSpPr/>
          <p:nvPr/>
        </p:nvGrpSpPr>
        <p:grpSpPr bwMode="auto">
          <a:xfrm flipH="1">
            <a:off x="0" y="6620278"/>
            <a:ext cx="12192001" cy="262135"/>
            <a:chOff x="5350616" y="1238297"/>
            <a:chExt cx="4631670" cy="76200"/>
          </a:xfrm>
        </p:grpSpPr>
        <p:sp>
          <p:nvSpPr>
            <p:cNvPr id="64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5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6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7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8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sp>
        <p:nvSpPr>
          <p:cNvPr id="81" name="Text Box 17"/>
          <p:cNvSpPr txBox="1">
            <a:spLocks noChangeArrowheads="1"/>
          </p:cNvSpPr>
          <p:nvPr/>
        </p:nvSpPr>
        <p:spPr bwMode="black">
          <a:xfrm>
            <a:off x="1355549" y="2271298"/>
            <a:ext cx="4376050" cy="3546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D17E7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江苏省高等学校师资培训中心报名网址：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http://jsgspx.gspxonline.com/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打开网址，点击注册。</a:t>
            </a:r>
            <a:endParaRPr lang="en-US" altLang="zh-CN" sz="1800" dirty="0">
              <a:solidFill>
                <a:srgbClr val="0D408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填写注册信息。（*港澳台同胞及外籍教师无身份证号，“证件类型”选择护照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/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港澳通行证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/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台胞证其中一个证件类型。）工作单位必须选本工作单位。</a:t>
            </a:r>
            <a:endParaRPr lang="en-US" altLang="zh-CN" sz="1800" dirty="0">
              <a:solidFill>
                <a:srgbClr val="0D408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注意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: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所填信息必须真实有效、准确无误，否则影响注册、审核。</a:t>
            </a:r>
            <a:endParaRPr lang="en-US" altLang="zh-CN" sz="1800" dirty="0">
              <a:solidFill>
                <a:srgbClr val="0D408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550546" y="1559205"/>
            <a:ext cx="27003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>
                <a:solidFill>
                  <a:srgbClr val="FFB10D"/>
                </a:solidFill>
                <a:latin typeface="方正兰亭中黑_GBK" pitchFamily="2" charset="-122"/>
                <a:ea typeface="方正兰亭中黑_GBK" pitchFamily="2" charset="-122"/>
              </a:rPr>
              <a:t>1.</a:t>
            </a:r>
            <a:r>
              <a:rPr lang="zh-CN" altLang="en-US" sz="2200" b="1" dirty="0">
                <a:solidFill>
                  <a:srgbClr val="FFB10D"/>
                </a:solidFill>
                <a:latin typeface="方正兰亭中黑_GBK" pitchFamily="2" charset="-122"/>
                <a:ea typeface="方正兰亭中黑_GBK" pitchFamily="2" charset="-122"/>
              </a:rPr>
              <a:t>学员注册</a:t>
            </a:r>
          </a:p>
        </p:txBody>
      </p:sp>
      <p:sp>
        <p:nvSpPr>
          <p:cNvPr id="27" name="矩形 26"/>
          <p:cNvSpPr/>
          <p:nvPr/>
        </p:nvSpPr>
        <p:spPr>
          <a:xfrm>
            <a:off x="1722907" y="2086584"/>
            <a:ext cx="962025" cy="45719"/>
          </a:xfrm>
          <a:prstGeom prst="rect">
            <a:avLst/>
          </a:prstGeom>
          <a:solidFill>
            <a:srgbClr val="0D4081"/>
          </a:solidFill>
          <a:ln>
            <a:solidFill>
              <a:srgbClr val="0D40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05894FE-C2F5-4DE8-88D1-FF9CB56083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1054" y="2644539"/>
            <a:ext cx="4918183" cy="26565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62613" y="1119592"/>
            <a:ext cx="10325100" cy="5012017"/>
          </a:xfrm>
          <a:prstGeom prst="rect">
            <a:avLst/>
          </a:prstGeom>
          <a:noFill/>
          <a:ln>
            <a:solidFill>
              <a:srgbClr val="0D408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5" name="组合 54"/>
          <p:cNvGrpSpPr/>
          <p:nvPr/>
        </p:nvGrpSpPr>
        <p:grpSpPr>
          <a:xfrm>
            <a:off x="4311806" y="813049"/>
            <a:ext cx="3568388" cy="584396"/>
            <a:chOff x="2838450" y="3343765"/>
            <a:chExt cx="6648450" cy="1088819"/>
          </a:xfrm>
        </p:grpSpPr>
        <p:sp>
          <p:nvSpPr>
            <p:cNvPr id="56" name="矩形: 圆角 55"/>
            <p:cNvSpPr/>
            <p:nvPr/>
          </p:nvSpPr>
          <p:spPr>
            <a:xfrm>
              <a:off x="2838450" y="3343765"/>
              <a:ext cx="6648450" cy="1088819"/>
            </a:xfrm>
            <a:prstGeom prst="roundRect">
              <a:avLst/>
            </a:prstGeom>
            <a:solidFill>
              <a:srgbClr val="0D408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3136640" y="4267650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Rectangle 3"/>
            <p:cNvSpPr txBox="1">
              <a:spLocks noChangeArrowheads="1"/>
            </p:cNvSpPr>
            <p:nvPr/>
          </p:nvSpPr>
          <p:spPr bwMode="auto">
            <a:xfrm>
              <a:off x="3314920" y="3539409"/>
              <a:ext cx="5695509" cy="749530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zh-CN" altLang="en-US" sz="20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（一）注册流程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3136640" y="3488168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3"/>
          <p:cNvGrpSpPr/>
          <p:nvPr/>
        </p:nvGrpSpPr>
        <p:grpSpPr bwMode="auto">
          <a:xfrm>
            <a:off x="-2" y="-23918"/>
            <a:ext cx="12192001" cy="262135"/>
            <a:chOff x="5350616" y="1238297"/>
            <a:chExt cx="4631670" cy="76200"/>
          </a:xfrm>
        </p:grpSpPr>
        <p:sp>
          <p:nvSpPr>
            <p:cNvPr id="41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42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43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45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48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grpSp>
        <p:nvGrpSpPr>
          <p:cNvPr id="50" name="组合 33"/>
          <p:cNvGrpSpPr/>
          <p:nvPr/>
        </p:nvGrpSpPr>
        <p:grpSpPr bwMode="auto">
          <a:xfrm flipH="1">
            <a:off x="0" y="6620278"/>
            <a:ext cx="12192001" cy="262135"/>
            <a:chOff x="5350616" y="1238297"/>
            <a:chExt cx="4631670" cy="76200"/>
          </a:xfrm>
        </p:grpSpPr>
        <p:sp>
          <p:nvSpPr>
            <p:cNvPr id="60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1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2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3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4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1550546" y="1559205"/>
            <a:ext cx="27003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>
                <a:solidFill>
                  <a:srgbClr val="FFB10D"/>
                </a:solidFill>
                <a:latin typeface="方正兰亭中黑_GBK" pitchFamily="2" charset="-122"/>
                <a:ea typeface="方正兰亭中黑_GBK" pitchFamily="2" charset="-122"/>
              </a:rPr>
              <a:t>2.</a:t>
            </a:r>
            <a:r>
              <a:rPr lang="zh-CN" altLang="en-US" sz="2200" b="1" dirty="0">
                <a:solidFill>
                  <a:srgbClr val="FFB10D"/>
                </a:solidFill>
                <a:latin typeface="方正兰亭中黑_GBK" pitchFamily="2" charset="-122"/>
                <a:ea typeface="方正兰亭中黑_GBK" pitchFamily="2" charset="-122"/>
              </a:rPr>
              <a:t>登录及密码重置</a:t>
            </a:r>
          </a:p>
        </p:txBody>
      </p:sp>
      <p:sp>
        <p:nvSpPr>
          <p:cNvPr id="44" name="矩形 43"/>
          <p:cNvSpPr/>
          <p:nvPr/>
        </p:nvSpPr>
        <p:spPr>
          <a:xfrm>
            <a:off x="1722907" y="2086584"/>
            <a:ext cx="962025" cy="45719"/>
          </a:xfrm>
          <a:prstGeom prst="rect">
            <a:avLst/>
          </a:prstGeom>
          <a:solidFill>
            <a:srgbClr val="0D4081"/>
          </a:solidFill>
          <a:ln>
            <a:solidFill>
              <a:srgbClr val="0D40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Text Box 17"/>
          <p:cNvSpPr txBox="1">
            <a:spLocks noChangeArrowheads="1"/>
          </p:cNvSpPr>
          <p:nvPr/>
        </p:nvSpPr>
        <p:spPr bwMode="black">
          <a:xfrm>
            <a:off x="1355549" y="2271298"/>
            <a:ext cx="4284009" cy="3546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D17E7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已有账号的学员，请直接点击右上角“登录”按钮，输入账号密码进行登录。</a:t>
            </a:r>
            <a:endParaRPr lang="en-US" altLang="zh-CN" sz="1800" dirty="0">
              <a:solidFill>
                <a:srgbClr val="0D408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重置密码（忘记密码）</a:t>
            </a:r>
            <a:endParaRPr lang="en-US" altLang="zh-CN" sz="1800" dirty="0">
              <a:solidFill>
                <a:srgbClr val="0D408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第一种方式：可通过邮箱或手机号获取验证码重置密码；</a:t>
            </a:r>
            <a:endParaRPr lang="en-US" altLang="zh-CN" sz="1800" dirty="0">
              <a:solidFill>
                <a:srgbClr val="0D408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第二种方式：联系学校管理员重置密码。</a:t>
            </a:r>
          </a:p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en-US" altLang="zh-CN" sz="1800" dirty="0">
              <a:solidFill>
                <a:srgbClr val="0D408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B5319C8-BA59-4178-BDD6-F38A97D3CF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0072" y="2386148"/>
            <a:ext cx="3930603" cy="28768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62613" y="1119592"/>
            <a:ext cx="10325100" cy="5012017"/>
          </a:xfrm>
          <a:prstGeom prst="rect">
            <a:avLst/>
          </a:prstGeom>
          <a:noFill/>
          <a:ln>
            <a:solidFill>
              <a:srgbClr val="0D408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5" name="组合 54"/>
          <p:cNvGrpSpPr/>
          <p:nvPr/>
        </p:nvGrpSpPr>
        <p:grpSpPr>
          <a:xfrm>
            <a:off x="4311806" y="813049"/>
            <a:ext cx="3568388" cy="584396"/>
            <a:chOff x="2838450" y="3343765"/>
            <a:chExt cx="6648450" cy="1088819"/>
          </a:xfrm>
        </p:grpSpPr>
        <p:sp>
          <p:nvSpPr>
            <p:cNvPr id="56" name="矩形: 圆角 55"/>
            <p:cNvSpPr/>
            <p:nvPr/>
          </p:nvSpPr>
          <p:spPr>
            <a:xfrm>
              <a:off x="2838450" y="3343765"/>
              <a:ext cx="6648450" cy="1088819"/>
            </a:xfrm>
            <a:prstGeom prst="roundRect">
              <a:avLst/>
            </a:prstGeom>
            <a:solidFill>
              <a:srgbClr val="0D408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3136640" y="4267650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Rectangle 3"/>
            <p:cNvSpPr txBox="1">
              <a:spLocks noChangeArrowheads="1"/>
            </p:cNvSpPr>
            <p:nvPr/>
          </p:nvSpPr>
          <p:spPr bwMode="auto">
            <a:xfrm>
              <a:off x="3314920" y="3539409"/>
              <a:ext cx="5695509" cy="749530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zh-CN" altLang="en-US" sz="20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（一）注册流程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3136640" y="3488168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3"/>
          <p:cNvGrpSpPr/>
          <p:nvPr/>
        </p:nvGrpSpPr>
        <p:grpSpPr bwMode="auto">
          <a:xfrm>
            <a:off x="-2" y="-23918"/>
            <a:ext cx="12192001" cy="262135"/>
            <a:chOff x="5350616" y="1238297"/>
            <a:chExt cx="4631670" cy="76200"/>
          </a:xfrm>
        </p:grpSpPr>
        <p:sp>
          <p:nvSpPr>
            <p:cNvPr id="41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42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43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45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48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grpSp>
        <p:nvGrpSpPr>
          <p:cNvPr id="50" name="组合 33"/>
          <p:cNvGrpSpPr/>
          <p:nvPr/>
        </p:nvGrpSpPr>
        <p:grpSpPr bwMode="auto">
          <a:xfrm flipH="1">
            <a:off x="0" y="6620278"/>
            <a:ext cx="12192001" cy="262135"/>
            <a:chOff x="5350616" y="1238297"/>
            <a:chExt cx="4631670" cy="76200"/>
          </a:xfrm>
        </p:grpSpPr>
        <p:sp>
          <p:nvSpPr>
            <p:cNvPr id="60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1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2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3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4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1550546" y="1559205"/>
            <a:ext cx="27003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>
                <a:solidFill>
                  <a:srgbClr val="FFB10D"/>
                </a:solidFill>
                <a:latin typeface="方正兰亭中黑_GBK" pitchFamily="2" charset="-122"/>
                <a:ea typeface="方正兰亭中黑_GBK" pitchFamily="2" charset="-122"/>
              </a:rPr>
              <a:t>3.</a:t>
            </a:r>
            <a:r>
              <a:rPr lang="zh-CN" altLang="en-US" sz="2200" b="1" dirty="0">
                <a:solidFill>
                  <a:srgbClr val="FFB10D"/>
                </a:solidFill>
                <a:latin typeface="方正兰亭中黑_GBK" pitchFamily="2" charset="-122"/>
                <a:ea typeface="方正兰亭中黑_GBK" pitchFamily="2" charset="-122"/>
              </a:rPr>
              <a:t>信息完善</a:t>
            </a:r>
          </a:p>
        </p:txBody>
      </p:sp>
      <p:sp>
        <p:nvSpPr>
          <p:cNvPr id="44" name="矩形 43"/>
          <p:cNvSpPr/>
          <p:nvPr/>
        </p:nvSpPr>
        <p:spPr>
          <a:xfrm>
            <a:off x="1722907" y="2086584"/>
            <a:ext cx="962025" cy="45719"/>
          </a:xfrm>
          <a:prstGeom prst="rect">
            <a:avLst/>
          </a:prstGeom>
          <a:solidFill>
            <a:srgbClr val="0D4081"/>
          </a:solidFill>
          <a:ln>
            <a:solidFill>
              <a:srgbClr val="0D40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Text Box 17"/>
          <p:cNvSpPr txBox="1">
            <a:spLocks noChangeArrowheads="1"/>
          </p:cNvSpPr>
          <p:nvPr/>
        </p:nvSpPr>
        <p:spPr bwMode="black">
          <a:xfrm>
            <a:off x="1355549" y="2271298"/>
            <a:ext cx="4284009" cy="315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D17E7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点击下拉列表中的“个人中心”，完善个人信息后，点击“确定”即可。</a:t>
            </a:r>
            <a:endParaRPr lang="en-US" altLang="zh-CN" sz="1800" dirty="0">
              <a:solidFill>
                <a:srgbClr val="0D4081"/>
              </a:solidFill>
              <a:latin typeface="方正兰亭黑_GBK" pitchFamily="2" charset="-122"/>
              <a:ea typeface="方正兰亭黑_GBK" pitchFamily="2" charset="-122"/>
            </a:endParaRPr>
          </a:p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上传个人照片，点击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【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选择图片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】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，选择照片后，点击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【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上传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】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，提示“上传成功”即为成功。照片需要标准证件照，请勿上传自拍照、风景照、相片照等不合格照片。</a:t>
            </a:r>
          </a:p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en-US" altLang="zh-CN" sz="1800" dirty="0">
              <a:solidFill>
                <a:srgbClr val="0D408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C4B5F86-04AF-48C0-8DDE-BAFC9870C69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961"/>
          <a:stretch/>
        </p:blipFill>
        <p:spPr>
          <a:xfrm>
            <a:off x="6271631" y="2431027"/>
            <a:ext cx="4284008" cy="2667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/>
          <p:nvPr/>
        </p:nvSpPr>
        <p:spPr>
          <a:xfrm>
            <a:off x="938663" y="1112066"/>
            <a:ext cx="10314673" cy="5129073"/>
          </a:xfrm>
          <a:prstGeom prst="rect">
            <a:avLst/>
          </a:prstGeom>
          <a:noFill/>
          <a:ln>
            <a:solidFill>
              <a:srgbClr val="0D408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4311806" y="813052"/>
            <a:ext cx="3568388" cy="584397"/>
            <a:chOff x="2838450" y="3343765"/>
            <a:chExt cx="6648450" cy="1088819"/>
          </a:xfrm>
        </p:grpSpPr>
        <p:sp>
          <p:nvSpPr>
            <p:cNvPr id="86" name="矩形: 圆角 85"/>
            <p:cNvSpPr/>
            <p:nvPr/>
          </p:nvSpPr>
          <p:spPr>
            <a:xfrm>
              <a:off x="2838450" y="3343765"/>
              <a:ext cx="6648450" cy="1088819"/>
            </a:xfrm>
            <a:prstGeom prst="roundRect">
              <a:avLst/>
            </a:prstGeom>
            <a:solidFill>
              <a:srgbClr val="0D408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87" name="直接连接符 86"/>
            <p:cNvCxnSpPr/>
            <p:nvPr/>
          </p:nvCxnSpPr>
          <p:spPr>
            <a:xfrm>
              <a:off x="3136640" y="4267650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ctangle 3"/>
            <p:cNvSpPr txBox="1">
              <a:spLocks noChangeArrowheads="1"/>
            </p:cNvSpPr>
            <p:nvPr/>
          </p:nvSpPr>
          <p:spPr bwMode="auto">
            <a:xfrm>
              <a:off x="3239870" y="3538080"/>
              <a:ext cx="5695509" cy="749529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zh-CN" altLang="en-US" sz="20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（二）报名流程</a:t>
              </a:r>
            </a:p>
          </p:txBody>
        </p:sp>
        <p:cxnSp>
          <p:nvCxnSpPr>
            <p:cNvPr id="89" name="直接连接符 88"/>
            <p:cNvCxnSpPr/>
            <p:nvPr/>
          </p:nvCxnSpPr>
          <p:spPr>
            <a:xfrm>
              <a:off x="3136640" y="3488168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33"/>
          <p:cNvGrpSpPr/>
          <p:nvPr/>
        </p:nvGrpSpPr>
        <p:grpSpPr bwMode="auto">
          <a:xfrm>
            <a:off x="-2" y="-23918"/>
            <a:ext cx="12192001" cy="262135"/>
            <a:chOff x="5350616" y="1238297"/>
            <a:chExt cx="4631670" cy="76200"/>
          </a:xfrm>
        </p:grpSpPr>
        <p:sp>
          <p:nvSpPr>
            <p:cNvPr id="55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56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0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1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2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grpSp>
        <p:nvGrpSpPr>
          <p:cNvPr id="63" name="组合 33"/>
          <p:cNvGrpSpPr/>
          <p:nvPr/>
        </p:nvGrpSpPr>
        <p:grpSpPr bwMode="auto">
          <a:xfrm flipH="1">
            <a:off x="0" y="6620278"/>
            <a:ext cx="12192001" cy="262135"/>
            <a:chOff x="5350616" y="1238297"/>
            <a:chExt cx="4631670" cy="76200"/>
          </a:xfrm>
        </p:grpSpPr>
        <p:sp>
          <p:nvSpPr>
            <p:cNvPr id="64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5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6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7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8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sp>
        <p:nvSpPr>
          <p:cNvPr id="81" name="Text Box 17"/>
          <p:cNvSpPr txBox="1">
            <a:spLocks noChangeArrowheads="1"/>
          </p:cNvSpPr>
          <p:nvPr/>
        </p:nvSpPr>
        <p:spPr bwMode="black">
          <a:xfrm>
            <a:off x="1423036" y="2271298"/>
            <a:ext cx="8617126" cy="443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D17E7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点击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【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岗前培训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】—【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培训报名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】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，选择要参加的培训点击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【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我要报名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】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。</a:t>
            </a:r>
            <a:endParaRPr lang="en-US" altLang="zh-CN" sz="1800" dirty="0">
              <a:solidFill>
                <a:srgbClr val="0D408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550546" y="1559205"/>
            <a:ext cx="27003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>
                <a:solidFill>
                  <a:srgbClr val="FFB10D"/>
                </a:solidFill>
                <a:latin typeface="方正兰亭中黑_GBK" pitchFamily="2" charset="-122"/>
                <a:ea typeface="方正兰亭中黑_GBK" pitchFamily="2" charset="-122"/>
              </a:rPr>
              <a:t>1.</a:t>
            </a:r>
            <a:r>
              <a:rPr lang="zh-CN" altLang="en-US" sz="2200" b="1" dirty="0">
                <a:solidFill>
                  <a:srgbClr val="FFB10D"/>
                </a:solidFill>
                <a:latin typeface="方正兰亭中黑_GBK" pitchFamily="2" charset="-122"/>
                <a:ea typeface="方正兰亭中黑_GBK" pitchFamily="2" charset="-122"/>
              </a:rPr>
              <a:t>培训报名</a:t>
            </a:r>
          </a:p>
        </p:txBody>
      </p:sp>
      <p:sp>
        <p:nvSpPr>
          <p:cNvPr id="27" name="矩形 26"/>
          <p:cNvSpPr/>
          <p:nvPr/>
        </p:nvSpPr>
        <p:spPr>
          <a:xfrm>
            <a:off x="1722907" y="2086584"/>
            <a:ext cx="962025" cy="45719"/>
          </a:xfrm>
          <a:prstGeom prst="rect">
            <a:avLst/>
          </a:prstGeom>
          <a:solidFill>
            <a:srgbClr val="0D4081"/>
          </a:solidFill>
          <a:ln>
            <a:solidFill>
              <a:srgbClr val="0D40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60DA757-804A-458B-95C8-E325CC14B36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465" r="43932"/>
          <a:stretch/>
        </p:blipFill>
        <p:spPr>
          <a:xfrm>
            <a:off x="1550546" y="3149324"/>
            <a:ext cx="4354507" cy="22310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F4A1F09-DDFA-4D77-AB7D-E752356574B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7748"/>
          <a:stretch/>
        </p:blipFill>
        <p:spPr>
          <a:xfrm>
            <a:off x="6096000" y="3388169"/>
            <a:ext cx="4930312" cy="17633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/>
          <p:nvPr/>
        </p:nvSpPr>
        <p:spPr>
          <a:xfrm>
            <a:off x="938663" y="1112066"/>
            <a:ext cx="10314673" cy="5129073"/>
          </a:xfrm>
          <a:prstGeom prst="rect">
            <a:avLst/>
          </a:prstGeom>
          <a:noFill/>
          <a:ln>
            <a:solidFill>
              <a:srgbClr val="0D408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4311806" y="813052"/>
            <a:ext cx="3568388" cy="584397"/>
            <a:chOff x="2838450" y="3343765"/>
            <a:chExt cx="6648450" cy="1088819"/>
          </a:xfrm>
        </p:grpSpPr>
        <p:sp>
          <p:nvSpPr>
            <p:cNvPr id="86" name="矩形: 圆角 85"/>
            <p:cNvSpPr/>
            <p:nvPr/>
          </p:nvSpPr>
          <p:spPr>
            <a:xfrm>
              <a:off x="2838450" y="3343765"/>
              <a:ext cx="6648450" cy="1088819"/>
            </a:xfrm>
            <a:prstGeom prst="roundRect">
              <a:avLst/>
            </a:prstGeom>
            <a:solidFill>
              <a:srgbClr val="0D408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87" name="直接连接符 86"/>
            <p:cNvCxnSpPr/>
            <p:nvPr/>
          </p:nvCxnSpPr>
          <p:spPr>
            <a:xfrm>
              <a:off x="3136640" y="4267650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ctangle 3"/>
            <p:cNvSpPr txBox="1">
              <a:spLocks noChangeArrowheads="1"/>
            </p:cNvSpPr>
            <p:nvPr/>
          </p:nvSpPr>
          <p:spPr bwMode="auto">
            <a:xfrm>
              <a:off x="3239870" y="3538080"/>
              <a:ext cx="5695509" cy="749529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zh-CN" altLang="en-US" sz="20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（二）报名流程</a:t>
              </a:r>
            </a:p>
          </p:txBody>
        </p:sp>
        <p:cxnSp>
          <p:nvCxnSpPr>
            <p:cNvPr id="89" name="直接连接符 88"/>
            <p:cNvCxnSpPr/>
            <p:nvPr/>
          </p:nvCxnSpPr>
          <p:spPr>
            <a:xfrm>
              <a:off x="3136640" y="3488168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33"/>
          <p:cNvGrpSpPr/>
          <p:nvPr/>
        </p:nvGrpSpPr>
        <p:grpSpPr bwMode="auto">
          <a:xfrm>
            <a:off x="-2" y="-23918"/>
            <a:ext cx="12192001" cy="262135"/>
            <a:chOff x="5350616" y="1238297"/>
            <a:chExt cx="4631670" cy="76200"/>
          </a:xfrm>
        </p:grpSpPr>
        <p:sp>
          <p:nvSpPr>
            <p:cNvPr id="55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56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0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1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2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grpSp>
        <p:nvGrpSpPr>
          <p:cNvPr id="63" name="组合 33"/>
          <p:cNvGrpSpPr/>
          <p:nvPr/>
        </p:nvGrpSpPr>
        <p:grpSpPr bwMode="auto">
          <a:xfrm flipH="1">
            <a:off x="0" y="6620278"/>
            <a:ext cx="12192001" cy="262135"/>
            <a:chOff x="5350616" y="1238297"/>
            <a:chExt cx="4631670" cy="76200"/>
          </a:xfrm>
        </p:grpSpPr>
        <p:sp>
          <p:nvSpPr>
            <p:cNvPr id="64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5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6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7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8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sp>
        <p:nvSpPr>
          <p:cNvPr id="81" name="Text Box 17"/>
          <p:cNvSpPr txBox="1">
            <a:spLocks noChangeArrowheads="1"/>
          </p:cNvSpPr>
          <p:nvPr/>
        </p:nvSpPr>
        <p:spPr bwMode="black">
          <a:xfrm>
            <a:off x="1572929" y="2228795"/>
            <a:ext cx="7246019" cy="443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D17E7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40000"/>
              </a:lnSpc>
            </a:pP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培训报名分为培训科目、考试科目和教材购买三个部分。</a:t>
            </a:r>
            <a:endParaRPr lang="en-US" altLang="zh-CN" sz="1800" dirty="0">
              <a:solidFill>
                <a:srgbClr val="0D408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550546" y="1559205"/>
            <a:ext cx="27003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>
                <a:solidFill>
                  <a:srgbClr val="FFB10D"/>
                </a:solidFill>
                <a:latin typeface="方正兰亭中黑_GBK" pitchFamily="2" charset="-122"/>
                <a:ea typeface="方正兰亭中黑_GBK" pitchFamily="2" charset="-122"/>
              </a:rPr>
              <a:t>1.</a:t>
            </a:r>
            <a:r>
              <a:rPr lang="zh-CN" altLang="en-US" sz="2200" b="1" dirty="0">
                <a:solidFill>
                  <a:srgbClr val="FFB10D"/>
                </a:solidFill>
                <a:latin typeface="方正兰亭中黑_GBK" pitchFamily="2" charset="-122"/>
                <a:ea typeface="方正兰亭中黑_GBK" pitchFamily="2" charset="-122"/>
              </a:rPr>
              <a:t>培训报名</a:t>
            </a:r>
          </a:p>
        </p:txBody>
      </p:sp>
      <p:sp>
        <p:nvSpPr>
          <p:cNvPr id="27" name="矩形 26"/>
          <p:cNvSpPr/>
          <p:nvPr/>
        </p:nvSpPr>
        <p:spPr>
          <a:xfrm>
            <a:off x="1722907" y="2086584"/>
            <a:ext cx="962025" cy="45719"/>
          </a:xfrm>
          <a:prstGeom prst="rect">
            <a:avLst/>
          </a:prstGeom>
          <a:solidFill>
            <a:srgbClr val="0D4081"/>
          </a:solidFill>
          <a:ln>
            <a:solidFill>
              <a:srgbClr val="0D40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6E3B079-18A8-4FC1-8382-5B10E22CCC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0563" y="2911209"/>
            <a:ext cx="4425437" cy="28714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771661A-0C66-4E6E-BB46-E0618CA13D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2076" y="2910351"/>
            <a:ext cx="3788610" cy="28714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62984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/>
          <p:nvPr/>
        </p:nvSpPr>
        <p:spPr>
          <a:xfrm>
            <a:off x="938663" y="1112066"/>
            <a:ext cx="10314673" cy="5129073"/>
          </a:xfrm>
          <a:prstGeom prst="rect">
            <a:avLst/>
          </a:prstGeom>
          <a:noFill/>
          <a:ln>
            <a:solidFill>
              <a:srgbClr val="0D408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4311806" y="813052"/>
            <a:ext cx="3568388" cy="584397"/>
            <a:chOff x="2838450" y="3343765"/>
            <a:chExt cx="6648450" cy="1088819"/>
          </a:xfrm>
        </p:grpSpPr>
        <p:sp>
          <p:nvSpPr>
            <p:cNvPr id="86" name="矩形: 圆角 85"/>
            <p:cNvSpPr/>
            <p:nvPr/>
          </p:nvSpPr>
          <p:spPr>
            <a:xfrm>
              <a:off x="2838450" y="3343765"/>
              <a:ext cx="6648450" cy="1088819"/>
            </a:xfrm>
            <a:prstGeom prst="roundRect">
              <a:avLst/>
            </a:prstGeom>
            <a:solidFill>
              <a:srgbClr val="0D408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87" name="直接连接符 86"/>
            <p:cNvCxnSpPr/>
            <p:nvPr/>
          </p:nvCxnSpPr>
          <p:spPr>
            <a:xfrm>
              <a:off x="3136640" y="4267650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ctangle 3"/>
            <p:cNvSpPr txBox="1">
              <a:spLocks noChangeArrowheads="1"/>
            </p:cNvSpPr>
            <p:nvPr/>
          </p:nvSpPr>
          <p:spPr bwMode="auto">
            <a:xfrm>
              <a:off x="3239870" y="3538080"/>
              <a:ext cx="5695509" cy="749529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zh-CN" altLang="en-US" sz="20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（二）报名流程</a:t>
              </a:r>
            </a:p>
          </p:txBody>
        </p:sp>
        <p:cxnSp>
          <p:nvCxnSpPr>
            <p:cNvPr id="89" name="直接连接符 88"/>
            <p:cNvCxnSpPr/>
            <p:nvPr/>
          </p:nvCxnSpPr>
          <p:spPr>
            <a:xfrm>
              <a:off x="3136640" y="3488168"/>
              <a:ext cx="587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33"/>
          <p:cNvGrpSpPr/>
          <p:nvPr/>
        </p:nvGrpSpPr>
        <p:grpSpPr bwMode="auto">
          <a:xfrm>
            <a:off x="-2" y="-23918"/>
            <a:ext cx="12192001" cy="262135"/>
            <a:chOff x="5350616" y="1238297"/>
            <a:chExt cx="4631670" cy="76200"/>
          </a:xfrm>
        </p:grpSpPr>
        <p:sp>
          <p:nvSpPr>
            <p:cNvPr id="55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56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0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1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2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5868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grpSp>
        <p:nvGrpSpPr>
          <p:cNvPr id="63" name="组合 33"/>
          <p:cNvGrpSpPr/>
          <p:nvPr/>
        </p:nvGrpSpPr>
        <p:grpSpPr bwMode="auto">
          <a:xfrm flipH="1">
            <a:off x="0" y="6620278"/>
            <a:ext cx="12192001" cy="262135"/>
            <a:chOff x="5350616" y="1238297"/>
            <a:chExt cx="4631670" cy="76200"/>
          </a:xfrm>
        </p:grpSpPr>
        <p:sp>
          <p:nvSpPr>
            <p:cNvPr id="64" name="Rectangle 14"/>
            <p:cNvSpPr/>
            <p:nvPr/>
          </p:nvSpPr>
          <p:spPr>
            <a:xfrm flipH="1">
              <a:off x="8700884" y="1238297"/>
              <a:ext cx="1046959" cy="76200"/>
            </a:xfrm>
            <a:prstGeom prst="homePlate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5" name="Rectangle 15"/>
            <p:cNvSpPr/>
            <p:nvPr/>
          </p:nvSpPr>
          <p:spPr>
            <a:xfrm flipH="1">
              <a:off x="5350616" y="1243594"/>
              <a:ext cx="3350268" cy="70903"/>
            </a:xfrm>
            <a:prstGeom prst="chevron">
              <a:avLst/>
            </a:prstGeom>
            <a:solidFill>
              <a:srgbClr val="0D40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6" name="Rectangle 14"/>
            <p:cNvSpPr/>
            <p:nvPr/>
          </p:nvSpPr>
          <p:spPr>
            <a:xfrm flipH="1">
              <a:off x="977622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7" name="Rectangle 14"/>
            <p:cNvSpPr/>
            <p:nvPr/>
          </p:nvSpPr>
          <p:spPr>
            <a:xfrm flipH="1">
              <a:off x="9901887" y="1238297"/>
              <a:ext cx="80399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  <p:sp>
          <p:nvSpPr>
            <p:cNvPr id="68" name="Rectangle 14"/>
            <p:cNvSpPr/>
            <p:nvPr/>
          </p:nvSpPr>
          <p:spPr>
            <a:xfrm flipH="1">
              <a:off x="9838595" y="1238297"/>
              <a:ext cx="37145" cy="76200"/>
            </a:xfrm>
            <a:prstGeom prst="rect">
              <a:avLst/>
            </a:prstGeom>
            <a:solidFill>
              <a:srgbClr val="FFB1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  <a:latin typeface="Rockwell" panose="02060603020205020403"/>
              </a:endParaRPr>
            </a:p>
          </p:txBody>
        </p:sp>
      </p:grpSp>
      <p:sp>
        <p:nvSpPr>
          <p:cNvPr id="81" name="Text Box 17"/>
          <p:cNvSpPr txBox="1">
            <a:spLocks noChangeArrowheads="1"/>
          </p:cNvSpPr>
          <p:nvPr/>
        </p:nvSpPr>
        <p:spPr bwMode="black">
          <a:xfrm>
            <a:off x="1355548" y="2271298"/>
            <a:ext cx="4049247" cy="3546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D17E7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(1)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系统根据现有历史记录判定首次报名或补考。首次报名的学员系统自动选择所有培训课程及考试科目，补考学员系统默认勾选需补考的培训课程及考试科目。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2018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年前参加过考试或培训的学员务必勾选”是否切换成</a:t>
            </a:r>
            <a:r>
              <a:rPr lang="en-US" altLang="zh-CN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2018</a:t>
            </a:r>
            <a:r>
              <a:rPr lang="zh-CN" altLang="en-US" sz="1800" dirty="0">
                <a:solidFill>
                  <a:srgbClr val="0D4081"/>
                </a:solidFill>
                <a:latin typeface="方正兰亭黑_GBK" pitchFamily="2" charset="-122"/>
                <a:ea typeface="方正兰亭黑_GBK" pitchFamily="2" charset="-122"/>
              </a:rPr>
              <a:t>年之前的历史人员”选项，并提交相应的成绩或培训的佐证材料。</a:t>
            </a:r>
            <a:endParaRPr lang="en-US" altLang="zh-CN" sz="1800" dirty="0">
              <a:solidFill>
                <a:srgbClr val="0D4081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550546" y="1559205"/>
            <a:ext cx="27003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>
                <a:solidFill>
                  <a:srgbClr val="FFB10D"/>
                </a:solidFill>
                <a:latin typeface="方正兰亭中黑_GBK" pitchFamily="2" charset="-122"/>
                <a:ea typeface="方正兰亭中黑_GBK" pitchFamily="2" charset="-122"/>
              </a:rPr>
              <a:t>1.</a:t>
            </a:r>
            <a:r>
              <a:rPr lang="zh-CN" altLang="en-US" sz="2200" b="1" dirty="0">
                <a:solidFill>
                  <a:srgbClr val="FFB10D"/>
                </a:solidFill>
                <a:latin typeface="方正兰亭中黑_GBK" pitchFamily="2" charset="-122"/>
                <a:ea typeface="方正兰亭中黑_GBK" pitchFamily="2" charset="-122"/>
              </a:rPr>
              <a:t>培训报名</a:t>
            </a:r>
          </a:p>
        </p:txBody>
      </p:sp>
      <p:sp>
        <p:nvSpPr>
          <p:cNvPr id="27" name="矩形 26"/>
          <p:cNvSpPr/>
          <p:nvPr/>
        </p:nvSpPr>
        <p:spPr>
          <a:xfrm>
            <a:off x="1722907" y="2086584"/>
            <a:ext cx="962025" cy="45719"/>
          </a:xfrm>
          <a:prstGeom prst="rect">
            <a:avLst/>
          </a:prstGeom>
          <a:solidFill>
            <a:srgbClr val="0D4081"/>
          </a:solidFill>
          <a:ln>
            <a:solidFill>
              <a:srgbClr val="0D40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17844529-9D74-425C-B8E5-5A5AB4A9CE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74" r="4254"/>
          <a:stretch/>
        </p:blipFill>
        <p:spPr>
          <a:xfrm rot="10800000" flipH="1" flipV="1">
            <a:off x="5691305" y="4458317"/>
            <a:ext cx="5243279" cy="12545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36E3B079-18A8-4FC1-8382-5B10E22CCCA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871" b="38944"/>
          <a:stretch/>
        </p:blipFill>
        <p:spPr>
          <a:xfrm>
            <a:off x="5691304" y="2086583"/>
            <a:ext cx="5243279" cy="22546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TliMTYxZGViZDc1ZGVjMWUxM2I1YWVhYTY0NDE5ODA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1615</Words>
  <Application>Microsoft Office PowerPoint</Application>
  <PresentationFormat>宽屏</PresentationFormat>
  <Paragraphs>164</Paragraphs>
  <Slides>34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7" baseType="lpstr">
      <vt:lpstr>맑은 고딕</vt:lpstr>
      <vt:lpstr>等线</vt:lpstr>
      <vt:lpstr>方正兰亭黑_GBK</vt:lpstr>
      <vt:lpstr>方正兰亭中黑_GBK</vt:lpstr>
      <vt:lpstr>黑体</vt:lpstr>
      <vt:lpstr>宋体</vt:lpstr>
      <vt:lpstr>微软雅黑</vt:lpstr>
      <vt:lpstr>Arial</vt:lpstr>
      <vt:lpstr>Calibri</vt:lpstr>
      <vt:lpstr>Calibri Light</vt:lpstr>
      <vt:lpstr>Rockwell</vt:lpstr>
      <vt:lpstr>Tahoma</vt:lpstr>
      <vt:lpstr>Office 主题</vt:lpstr>
      <vt:lpstr>PowerPoint 演示文稿</vt:lpstr>
      <vt:lpstr>目录CONTENTS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SCX</cp:lastModifiedBy>
  <cp:revision>167</cp:revision>
  <dcterms:created xsi:type="dcterms:W3CDTF">2017-02-11T05:05:00Z</dcterms:created>
  <dcterms:modified xsi:type="dcterms:W3CDTF">2023-03-22T07:29:33Z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2052-11.1.0.11830</vt:lpwstr>
  </property>
  <property fmtid="{D5CDD505-2E9C-101B-9397-08002B2CF9AE}" pid="3" name="ICV">
    <vt:lpwstr>1FAFF477F65346119AF358755C44507A</vt:lpwstr>
  </property>
</Properties>
</file>